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6" r:id="rId3"/>
    <p:sldId id="347" r:id="rId4"/>
    <p:sldId id="257" r:id="rId5"/>
    <p:sldId id="258" r:id="rId6"/>
    <p:sldId id="268" r:id="rId7"/>
    <p:sldId id="335" r:id="rId8"/>
    <p:sldId id="337" r:id="rId9"/>
    <p:sldId id="338" r:id="rId10"/>
    <p:sldId id="348" r:id="rId11"/>
    <p:sldId id="352" r:id="rId12"/>
    <p:sldId id="354" r:id="rId13"/>
    <p:sldId id="355" r:id="rId14"/>
    <p:sldId id="353" r:id="rId15"/>
    <p:sldId id="357" r:id="rId16"/>
    <p:sldId id="269" r:id="rId17"/>
    <p:sldId id="270" r:id="rId18"/>
    <p:sldId id="285" r:id="rId1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y McGoff" initials="CM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7D2A9C-2143-40CA-AFE0-62C8D36AE54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FBE600-317A-4A7F-B3A6-E28E4D1A7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0594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14415E-9E5D-47DA-AFEC-262C435E5AA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347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8A5828-ED54-4F92-9852-6C74CA456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7085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A5828-ED54-4F92-9852-6C74CA456AB9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2F19A3A-32A8-448D-9804-29A49D4AE0BD}" type="datetime1">
              <a:rPr lang="en-US" smtClean="0"/>
              <a:t>2/18/2014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86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F4F6-2F74-4F8F-9AE2-2C326FE0B4A2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829F-90EB-45CC-8C6D-BD1BB4899298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3570-32C1-494A-90A2-FC0B9FC3BD77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DB17-1A63-470E-85B8-7316A52A6398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D685-75C0-4225-9A57-CF853FA53654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4C5A-7FB7-45F8-BB57-1A317B95D2AA}" type="datetime1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448D-C09F-4B6E-B75F-5D245425A3AA}" type="datetime1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74FC-4853-4516-88F9-41009A4D2433}" type="datetime1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AF09-C3A8-4986-B542-40F3939BC8E8}" type="datetime1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A7F-8471-46E0-9E75-9887E397FEFC}" type="datetime1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6CA1-5305-46F0-AF6B-8E1E4B53C0B1}" type="datetime1">
              <a:rPr lang="en-US" smtClean="0"/>
              <a:t>2/18/2014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68A704-DB1A-47A2-8896-F0A18EDD5D7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382B5AE-23F1-4EA7-A3E9-05A205BCC892}" type="datetime1">
              <a:rPr lang="en-US" smtClean="0"/>
              <a:t>2/18/2014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 Ordering in  </a:t>
            </a:r>
            <a:r>
              <a:rPr lang="en-US" dirty="0"/>
              <a:t>ACAP</a:t>
            </a:r>
            <a:r>
              <a:rPr lang="en-US" sz="2000" dirty="0"/>
              <a:t>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2954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/>
              <a:t>Created by </a:t>
            </a:r>
          </a:p>
          <a:p>
            <a:pPr algn="ctr"/>
            <a:r>
              <a:rPr lang="en-US" dirty="0"/>
              <a:t>Isaac P. E. Mailleue</a:t>
            </a:r>
          </a:p>
          <a:p>
            <a:pPr algn="ctr"/>
            <a:r>
              <a:rPr lang="en-US" dirty="0"/>
              <a:t> Research Integrity Coordinator</a:t>
            </a:r>
          </a:p>
          <a:p>
            <a:pPr algn="ctr"/>
            <a:r>
              <a:rPr lang="en-US" dirty="0"/>
              <a:t> University of North Carolina at Greensboro</a:t>
            </a:r>
          </a:p>
          <a:p>
            <a:pPr algn="ctr"/>
            <a:r>
              <a:rPr lang="en-US" dirty="0"/>
              <a:t> September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8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3400" y="609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534400" cy="59737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900" dirty="0" smtClean="0"/>
              <a:t>Enter the Species Information.</a:t>
            </a:r>
          </a:p>
          <a:p>
            <a:pPr marL="114300" indent="0">
              <a:buNone/>
            </a:pPr>
            <a:endParaRPr lang="en-US" sz="1900" dirty="0"/>
          </a:p>
          <a:p>
            <a:pPr marL="114300" indent="0">
              <a:buNone/>
            </a:pPr>
            <a:r>
              <a:rPr lang="en-US" sz="1900" dirty="0" smtClean="0"/>
              <a:t>If a field (like weight) doesn’t matter to your study, type “N/A” in that field</a:t>
            </a:r>
          </a:p>
          <a:p>
            <a:pPr marL="114300" indent="0">
              <a:buNone/>
            </a:pPr>
            <a:endParaRPr lang="en-US" sz="1900" dirty="0"/>
          </a:p>
          <a:p>
            <a:pPr marL="114300" indent="0">
              <a:buNone/>
            </a:pPr>
            <a:r>
              <a:rPr lang="en-US" sz="1900" dirty="0" smtClean="0"/>
              <a:t>Make sure you provide the number of males and females you want </a:t>
            </a:r>
            <a:endParaRPr lang="en-US" sz="1900" dirty="0"/>
          </a:p>
          <a:p>
            <a:pPr marL="114300" indent="0">
              <a:buNone/>
            </a:pP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00400"/>
            <a:ext cx="629602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3657600" y="4191000"/>
            <a:ext cx="2895600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143000" y="1828800"/>
            <a:ext cx="1981200" cy="282416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55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3400" y="609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534400" cy="59737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900" dirty="0" smtClean="0"/>
              <a:t>You will need to enter housing information when you order animals. </a:t>
            </a:r>
          </a:p>
          <a:p>
            <a:pPr marL="114300" indent="0">
              <a:buNone/>
            </a:pPr>
            <a:endParaRPr lang="en-US" sz="1900" dirty="0"/>
          </a:p>
          <a:p>
            <a:pPr marL="114300" indent="0">
              <a:buNone/>
            </a:pPr>
            <a:r>
              <a:rPr lang="en-US" sz="1900" dirty="0" smtClean="0"/>
              <a:t>This information is only a request. There is no guarantee you will be able to house your animals in this space. </a:t>
            </a:r>
            <a:endParaRPr lang="en-US" sz="1900" dirty="0"/>
          </a:p>
          <a:p>
            <a:pPr marL="114300" indent="0">
              <a:buNone/>
            </a:pP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11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38400"/>
            <a:ext cx="5334000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653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3400" y="609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534400" cy="59737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900" dirty="0" smtClean="0"/>
              <a:t>ACAP is currently being modified to reflect the way UNCG orders animals. </a:t>
            </a:r>
          </a:p>
          <a:p>
            <a:pPr marL="114300" indent="0">
              <a:buNone/>
            </a:pPr>
            <a:endParaRPr lang="en-US" sz="1900" dirty="0"/>
          </a:p>
          <a:p>
            <a:pPr marL="114300" indent="0">
              <a:buNone/>
            </a:pPr>
            <a:r>
              <a:rPr lang="en-US" sz="1900" dirty="0" smtClean="0"/>
              <a:t>If you see the field “Account Number to Charge…”, realize the system wants to know how to pay for the ordered animals. </a:t>
            </a:r>
          </a:p>
          <a:p>
            <a:pPr marL="114300" indent="0">
              <a:buNone/>
            </a:pPr>
            <a:endParaRPr lang="en-US" sz="1900" dirty="0"/>
          </a:p>
          <a:p>
            <a:pPr marL="114300" indent="0">
              <a:buNone/>
            </a:pPr>
            <a:r>
              <a:rPr lang="en-US" sz="1900" dirty="0" smtClean="0"/>
              <a:t>Please click on the magnifying glass to continue.</a:t>
            </a:r>
            <a:endParaRPr lang="en-US" sz="1900" dirty="0"/>
          </a:p>
          <a:p>
            <a:pPr marL="114300" indent="0">
              <a:buNone/>
            </a:pP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12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6829425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85800" y="4648200"/>
            <a:ext cx="3810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867400" y="4343400"/>
            <a:ext cx="12192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12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3400" y="609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534400" cy="59737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900" dirty="0" smtClean="0"/>
              <a:t>You will see this pop-up. </a:t>
            </a:r>
          </a:p>
          <a:p>
            <a:pPr marL="114300" indent="0">
              <a:buNone/>
            </a:pPr>
            <a:endParaRPr lang="en-US" sz="1900" dirty="0"/>
          </a:p>
          <a:p>
            <a:pPr marL="114300" indent="0">
              <a:buNone/>
            </a:pPr>
            <a:r>
              <a:rPr lang="en-US" sz="1900" dirty="0" smtClean="0"/>
              <a:t>Click as indicated to enter your P Card information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00250"/>
            <a:ext cx="6743700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457200" y="3886200"/>
            <a:ext cx="17526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54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3400" y="609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534400" cy="59737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900" dirty="0" smtClean="0"/>
              <a:t>Enter the name and expiration date on your P Card under “Special Housing Needs”</a:t>
            </a:r>
          </a:p>
          <a:p>
            <a:pPr marL="114300" indent="0">
              <a:buNone/>
            </a:pPr>
            <a:endParaRPr lang="en-US" sz="1900" dirty="0"/>
          </a:p>
          <a:p>
            <a:pPr marL="114300" indent="0">
              <a:buNone/>
            </a:pPr>
            <a:r>
              <a:rPr lang="en-US" sz="1900" dirty="0" smtClean="0"/>
              <a:t>Then select that same name from “PI to Charge Animals Purchase Costs”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14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70580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09600" y="3429000"/>
            <a:ext cx="54102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248400" y="5029200"/>
            <a:ext cx="1266825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53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3400" y="609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534400" cy="59737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900" dirty="0" smtClean="0"/>
              <a:t>Now click “Same as Purchasing Account”</a:t>
            </a:r>
          </a:p>
          <a:p>
            <a:pPr marL="114300" indent="0">
              <a:buNone/>
            </a:pPr>
            <a:endParaRPr lang="en-US" sz="1900" dirty="0"/>
          </a:p>
          <a:p>
            <a:pPr marL="114300" indent="0">
              <a:buNone/>
            </a:pPr>
            <a:r>
              <a:rPr lang="en-US" sz="1900" dirty="0" smtClean="0"/>
              <a:t>When finished, submit your order.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15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681037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7010400" y="4953000"/>
            <a:ext cx="68580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95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3400" y="609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534400" cy="59737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900" dirty="0" smtClean="0"/>
              <a:t>The “Number of Cage Cards” field is calculated automatically based on how many animals you have ordered. This number (animals per cage) will vary by species. </a:t>
            </a:r>
          </a:p>
          <a:p>
            <a:pPr marL="114300" indent="0">
              <a:buNone/>
            </a:pPr>
            <a:endParaRPr lang="en-US" sz="1900" dirty="0"/>
          </a:p>
          <a:p>
            <a:pPr marL="114300" indent="0">
              <a:buNone/>
            </a:pPr>
            <a:r>
              <a:rPr lang="en-US" sz="1900" dirty="0" smtClean="0"/>
              <a:t>Mice will automatically have 5 placed per cage.</a:t>
            </a:r>
          </a:p>
          <a:p>
            <a:pPr marL="114300" indent="0">
              <a:buNone/>
            </a:pPr>
            <a:endParaRPr lang="en-US" sz="1900" dirty="0"/>
          </a:p>
          <a:p>
            <a:pPr marL="114300" indent="0">
              <a:buNone/>
            </a:pPr>
            <a:r>
              <a:rPr lang="en-US" sz="1900" dirty="0" smtClean="0"/>
              <a:t>You can change the number of cages requested here if your study has different requirements.</a:t>
            </a:r>
          </a:p>
          <a:p>
            <a:pPr marL="114300" indent="0">
              <a:buNone/>
            </a:pPr>
            <a:endParaRPr lang="en-US" sz="1900" dirty="0" smtClean="0"/>
          </a:p>
          <a:p>
            <a:pPr marL="114300" indent="0">
              <a:buNone/>
            </a:pPr>
            <a:r>
              <a:rPr lang="en-US" sz="1900" dirty="0" smtClean="0"/>
              <a:t>When finished, click “Submit Order”</a:t>
            </a:r>
          </a:p>
          <a:p>
            <a:pPr marL="114300" indent="0">
              <a:buNone/>
            </a:pPr>
            <a:endParaRPr lang="en-US" sz="1900" dirty="0"/>
          </a:p>
          <a:p>
            <a:pPr marL="114300" indent="0">
              <a:buNone/>
            </a:pP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16</a:t>
            </a:fld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409372"/>
            <a:ext cx="6477000" cy="3581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3657600" y="4876800"/>
            <a:ext cx="13716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4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3400" y="609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Your order should be processed soon.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17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71818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94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3400" y="609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Congratulations! You have ordered animals in ACAP!</a:t>
            </a:r>
          </a:p>
          <a:p>
            <a:endParaRPr lang="en-US" dirty="0" smtClean="0"/>
          </a:p>
          <a:p>
            <a:r>
              <a:rPr lang="en-US" dirty="0" smtClean="0"/>
              <a:t>The ORI staff will work to ensure your protocol is moved to the appropriate channels.</a:t>
            </a:r>
          </a:p>
          <a:p>
            <a:endParaRPr lang="en-US" dirty="0" smtClean="0"/>
          </a:p>
          <a:p>
            <a:r>
              <a:rPr lang="en-US" dirty="0" smtClean="0"/>
              <a:t>Please contact Isaac Mailleue at the ORI at 336-256-1482 with any questions or assistance you may require. </a:t>
            </a:r>
          </a:p>
          <a:p>
            <a:endParaRPr lang="en-US" dirty="0"/>
          </a:p>
          <a:p>
            <a:r>
              <a:rPr lang="en-US" dirty="0" smtClean="0"/>
              <a:t>Continue to check in to ACAP for updates.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91000"/>
            <a:ext cx="22860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3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775262"/>
            <a:ext cx="6934199" cy="50159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3400" y="609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848600" cy="5821363"/>
          </a:xfrm>
        </p:spPr>
        <p:txBody>
          <a:bodyPr>
            <a:normAutofit/>
          </a:bodyPr>
          <a:lstStyle/>
          <a:p>
            <a:endParaRPr lang="en-US" sz="2500" dirty="0" smtClean="0"/>
          </a:p>
          <a:p>
            <a:r>
              <a:rPr lang="en-US" sz="2500" dirty="0" smtClean="0"/>
              <a:t>ACAP developers and the ORI recommend you use Internet Explorer when using ACAP.</a:t>
            </a:r>
          </a:p>
          <a:p>
            <a:endParaRPr lang="en-US" sz="2500" dirty="0" smtClean="0"/>
          </a:p>
          <a:p>
            <a:pPr lvl="1"/>
            <a:r>
              <a:rPr lang="en-US" sz="2300" dirty="0" smtClean="0"/>
              <a:t>Some bugs have been much more likely to occur with other browsers. </a:t>
            </a:r>
          </a:p>
          <a:p>
            <a:pPr lvl="1"/>
            <a:endParaRPr lang="en-US" sz="2300" dirty="0" smtClean="0"/>
          </a:p>
          <a:p>
            <a:r>
              <a:rPr lang="en-US" sz="2500" dirty="0" smtClean="0"/>
              <a:t>We also recommend you always </a:t>
            </a:r>
            <a:r>
              <a:rPr lang="en-US" sz="2500" dirty="0"/>
              <a:t>click buttons instead of hitting </a:t>
            </a:r>
            <a:r>
              <a:rPr lang="en-US" sz="2500" dirty="0" smtClean="0"/>
              <a:t>the “Enter” key. </a:t>
            </a:r>
          </a:p>
          <a:p>
            <a:pPr lvl="1"/>
            <a:endParaRPr lang="en-US" sz="2300" dirty="0" smtClean="0"/>
          </a:p>
          <a:p>
            <a:pPr lvl="1"/>
            <a:r>
              <a:rPr lang="en-US" sz="2300" dirty="0" smtClean="0"/>
              <a:t>Again, some bugs seem more frequent if you hit the “Enter” key</a:t>
            </a:r>
          </a:p>
          <a:p>
            <a:endParaRPr lang="en-US" sz="2500" dirty="0"/>
          </a:p>
          <a:p>
            <a:pPr marL="114300" indent="0">
              <a:buNone/>
            </a:pPr>
            <a:endParaRPr lang="en-US" sz="2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9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</a:p>
          <a:p>
            <a:r>
              <a:rPr lang="en-US" dirty="0"/>
              <a:t>NOTE: Consultation with the Operations Manager regarding space allocation is recommended prior to submission of application.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IACUC </a:t>
            </a:r>
            <a:r>
              <a:rPr lang="en-US" dirty="0"/>
              <a:t>approval of application does not assure Vivarium space availability. Please contact Vivarium for pre-study strategy meeting prior to ordering animals to </a:t>
            </a:r>
            <a:r>
              <a:rPr lang="en-US" dirty="0" smtClean="0"/>
              <a:t>discuss </a:t>
            </a:r>
            <a:r>
              <a:rPr lang="en-US" dirty="0"/>
              <a:t>availability of housing.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0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to:</a:t>
            </a:r>
            <a:br>
              <a:rPr lang="en-US" dirty="0" smtClean="0"/>
            </a:br>
            <a:r>
              <a:rPr lang="en-US" sz="2800" dirty="0" smtClean="0"/>
              <a:t>https://uncg.myresearchonline.org/acap/index_auth.cfm</a:t>
            </a:r>
            <a:endParaRPr lang="en-US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981199"/>
            <a:ext cx="7598130" cy="4356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7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H="1">
            <a:off x="5029200" y="3581400"/>
            <a:ext cx="9906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6200"/>
            <a:ext cx="7620000" cy="6324600"/>
          </a:xfrm>
        </p:spPr>
        <p:txBody>
          <a:bodyPr/>
          <a:lstStyle/>
          <a:p>
            <a:r>
              <a:rPr lang="en-US" dirty="0" smtClean="0"/>
              <a:t>Select the study you want to order animals for by clicking on “Approved”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7620000" cy="462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1295400" y="3695700"/>
            <a:ext cx="1447800" cy="5221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52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3400" y="609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Now click on the title for the study you want to order animals for.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803910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4648200" y="3886200"/>
            <a:ext cx="12192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94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3400" y="609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sz="2500" dirty="0" smtClean="0"/>
              <a:t>Now click on “Vivarium Requests”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3200"/>
            <a:ext cx="8077200" cy="34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7086600" y="3352800"/>
            <a:ext cx="5334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4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3400" y="609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sz="2500" dirty="0" smtClean="0"/>
              <a:t>For a new order, click “Vivarium Animal Order Form”</a:t>
            </a:r>
          </a:p>
          <a:p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92959"/>
            <a:ext cx="7219950" cy="4736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381000" y="3810000"/>
            <a:ext cx="1143000" cy="651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8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"/>
            <a:ext cx="7620000" cy="6324600"/>
          </a:xfrm>
          <a:noFill/>
        </p:spPr>
        <p:txBody>
          <a:bodyPr/>
          <a:lstStyle/>
          <a:p>
            <a:r>
              <a:rPr lang="en-US" dirty="0" smtClean="0"/>
              <a:t>Fill out the order form, providing information for all fields with a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next to it.</a:t>
            </a:r>
          </a:p>
          <a:p>
            <a:r>
              <a:rPr lang="en-US" sz="2400" dirty="0" smtClean="0"/>
              <a:t>When finished, click “Submit Order”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A704-DB1A-47A2-8896-F0A18EDD5D75}" type="slidenum">
              <a:rPr lang="en-US" smtClean="0"/>
              <a:t>9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694372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2057400" y="3657600"/>
            <a:ext cx="762000" cy="342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057400" y="3657600"/>
            <a:ext cx="7620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057400" y="3657600"/>
            <a:ext cx="7620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981200" y="3657600"/>
            <a:ext cx="838200" cy="1143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400300" y="3657600"/>
            <a:ext cx="419100" cy="1371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609850" y="3657600"/>
            <a:ext cx="209550" cy="2133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20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2">
      <a:dk1>
        <a:srgbClr val="2F2B20"/>
      </a:dk1>
      <a:lt1>
        <a:srgbClr val="FFFFFF"/>
      </a:lt1>
      <a:dk2>
        <a:srgbClr val="0070C0"/>
      </a:dk2>
      <a:lt2>
        <a:srgbClr val="7FC9FF"/>
      </a:lt2>
      <a:accent1>
        <a:srgbClr val="FFFF00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613</TotalTime>
  <Words>486</Words>
  <Application>Microsoft Office PowerPoint</Application>
  <PresentationFormat>On-screen Show (4:3)</PresentationFormat>
  <Paragraphs>82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Animal Ordering in  ACAP©</vt:lpstr>
      <vt:lpstr>PowerPoint Presentation</vt:lpstr>
      <vt:lpstr>PowerPoint Presentation</vt:lpstr>
      <vt:lpstr>Go to: https://uncg.myresearchonline.org/acap/index_auth.cfm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UNC Greensboro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Mailleue</dc:creator>
  <cp:lastModifiedBy>Melissa Beck</cp:lastModifiedBy>
  <cp:revision>47</cp:revision>
  <cp:lastPrinted>2013-10-01T12:19:07Z</cp:lastPrinted>
  <dcterms:created xsi:type="dcterms:W3CDTF">2013-08-29T18:38:08Z</dcterms:created>
  <dcterms:modified xsi:type="dcterms:W3CDTF">2014-02-18T17:52:29Z</dcterms:modified>
</cp:coreProperties>
</file>