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</p:sldMasterIdLst>
  <p:notesMasterIdLst>
    <p:notesMasterId r:id="rId33"/>
  </p:notesMasterIdLst>
  <p:sldIdLst>
    <p:sldId id="279" r:id="rId3"/>
    <p:sldId id="257" r:id="rId4"/>
    <p:sldId id="258" r:id="rId5"/>
    <p:sldId id="259" r:id="rId6"/>
    <p:sldId id="260" r:id="rId7"/>
    <p:sldId id="261" r:id="rId8"/>
    <p:sldId id="263" r:id="rId9"/>
    <p:sldId id="282" r:id="rId10"/>
    <p:sldId id="262" r:id="rId11"/>
    <p:sldId id="264" r:id="rId12"/>
    <p:sldId id="265" r:id="rId13"/>
    <p:sldId id="266" r:id="rId14"/>
    <p:sldId id="267" r:id="rId15"/>
    <p:sldId id="268" r:id="rId16"/>
    <p:sldId id="280" r:id="rId17"/>
    <p:sldId id="269" r:id="rId18"/>
    <p:sldId id="270" r:id="rId19"/>
    <p:sldId id="285" r:id="rId20"/>
    <p:sldId id="287" r:id="rId21"/>
    <p:sldId id="271" r:id="rId22"/>
    <p:sldId id="272" r:id="rId23"/>
    <p:sldId id="273" r:id="rId24"/>
    <p:sldId id="283" r:id="rId25"/>
    <p:sldId id="274" r:id="rId26"/>
    <p:sldId id="275" r:id="rId27"/>
    <p:sldId id="284" r:id="rId28"/>
    <p:sldId id="281" r:id="rId29"/>
    <p:sldId id="276" r:id="rId30"/>
    <p:sldId id="277" r:id="rId31"/>
    <p:sldId id="27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69203" autoAdjust="0"/>
  </p:normalViewPr>
  <p:slideViewPr>
    <p:cSldViewPr snapToGrid="0" showGuides="1">
      <p:cViewPr>
        <p:scale>
          <a:sx n="60" d="100"/>
          <a:sy n="60" d="100"/>
        </p:scale>
        <p:origin x="-1032" y="-72"/>
      </p:cViewPr>
      <p:guideLst>
        <p:guide orient="horz" pos="2160"/>
        <p:guide pos="3816"/>
      </p:guideLst>
    </p:cSldViewPr>
  </p:slideViewPr>
  <p:outlineViewPr>
    <p:cViewPr>
      <p:scale>
        <a:sx n="33" d="100"/>
        <a:sy n="33" d="100"/>
      </p:scale>
      <p:origin x="0" y="-94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B5806-C17E-4F3B-A3CB-A46F58DCB110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C77C6-1E3D-4DD3-A151-8DC148911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1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7920992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osinophilic_esophagitis" TargetMode="External"/><Relationship Id="rId3" Type="http://schemas.openxmlformats.org/officeDocument/2006/relationships/hyperlink" Target="http://en.wikipedia.org/wiki/Eczema" TargetMode="External"/><Relationship Id="rId7" Type="http://schemas.openxmlformats.org/officeDocument/2006/relationships/hyperlink" Target="http://en.wikipedia.org/wiki/Allergic_asthma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Allergic_conjunctivitis" TargetMode="External"/><Relationship Id="rId5" Type="http://schemas.openxmlformats.org/officeDocument/2006/relationships/hyperlink" Target="http://en.wikipedia.org/wiki/Allergic_rhinitis" TargetMode="External"/><Relationship Id="rId4" Type="http://schemas.openxmlformats.org/officeDocument/2006/relationships/hyperlink" Target="http://en.wikipedia.org/wiki/Atopic_dermatitis" TargetMode="External"/><Relationship Id="rId9" Type="http://schemas.openxmlformats.org/officeDocument/2006/relationships/hyperlink" Target="http://en.wikipedia.org/wiki/Anaphylaxis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158954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Shape 55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845145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292678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Shape 57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379550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Shape 58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220669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http://www.ncbi.nlm.nih.gov/pubmed/17920992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The American journal of emergency medicine."/>
              </a:rPr>
              <a:t>Am J </a:t>
            </a:r>
            <a:r>
              <a:rPr lang="en-US" sz="1200" b="0" i="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The American journal of emergency medicine."/>
              </a:rPr>
              <a:t>Emerg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The American journal of emergency medicine."/>
              </a:rPr>
              <a:t> Med.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2007 Oct;25(8):985.e1-2.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Anaphylactic reaction after a laboratory rat bite</a:t>
            </a:r>
          </a:p>
          <a:p>
            <a:r>
              <a:rPr lang="en-US" dirty="0" smtClean="0"/>
              <a:t>http://www.niaid.nih.gov/topics/allergicdiseases/understanding/Pages/Anaphylaxis.aspx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C77C6-1E3D-4DD3-A151-8DC148911DF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02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680405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0" name="Shape 60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>
              <a:lnSpc>
                <a:spcPct val="112500"/>
              </a:lnSpc>
              <a:spcBef>
                <a:spcPts val="0"/>
              </a:spcBef>
              <a:spcAft>
                <a:spcPts val="333"/>
              </a:spcAft>
              <a:buNone/>
            </a:pPr>
            <a:endParaRPr lang="en-US" sz="14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39079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example population based on a</a:t>
            </a:r>
            <a:r>
              <a:rPr lang="en-US" baseline="0" dirty="0" smtClean="0"/>
              <a:t> published </a:t>
            </a:r>
            <a:r>
              <a:rPr lang="en-US" dirty="0" smtClean="0"/>
              <a:t>statistics- NOTE: allergy onset statistics range from 5 – 40% based</a:t>
            </a:r>
            <a:r>
              <a:rPr lang="en-US" baseline="0" dirty="0" smtClean="0"/>
              <a:t> on multiple studies. The 30% example was chosen because the math was simple to explain!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C77C6-1E3D-4DD3-A151-8DC148911DF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59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Occupational Health and Safety in the Care and Use of Research Animals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(NRC 1997), others in reference 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C77C6-1E3D-4DD3-A151-8DC148911DF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163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9" name="Shape 60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006615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9379911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7" name="Shape 61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0333753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http://www.cdc.gov/niosh/docs/97-116/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Preventing Asthma in Animal Handlers, National Institute of Occupational Safety and Health. Publication 97-116. January 1998.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C77C6-1E3D-4DD3-A151-8DC148911DF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21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200" dirty="0" smtClean="0"/>
              <a:t>N95 filtering </a:t>
            </a:r>
            <a:r>
              <a:rPr lang="en-US" sz="1200" dirty="0" err="1" smtClean="0"/>
              <a:t>facepiece</a:t>
            </a:r>
            <a:r>
              <a:rPr lang="en-US" sz="1200" dirty="0" smtClean="0"/>
              <a:t> respirators are air-purifying respirators certified by the National Institute of Occupational Safety and Health (NIOSH) to have filter efficiency level of 95% or greater against particulate aerosols free of oil and greater than 0.3 microns in size. 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Examples of airborne contaminants that N95 respirators filter out include dusts, fumes, mists and microbial agents such as tuberculosis bacteria &amp; flu Virus http://web.stanford.edu/dept/EHS/prod/mainrencon/occhealth/09-069.pdf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C77C6-1E3D-4DD3-A151-8DC148911DF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34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Shape 627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Shape 62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3754277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 dirty="0"/>
          </a:p>
        </p:txBody>
      </p:sp>
    </p:spTree>
    <p:extLst>
      <p:ext uri="{BB962C8B-B14F-4D97-AF65-F5344CB8AC3E}">
        <p14:creationId xmlns:p14="http://schemas.microsoft.com/office/powerpoint/2010/main" val="14658946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C77C6-1E3D-4DD3-A151-8DC148911DF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588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Shape 635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6" name="Shape 63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Robert K. Bush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Gregg M. Stave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Laboratory Animal Allergy: An Update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ILAR J (2003) 44 (1): 28-51 doi:10.1093/ilar.44.1.28</a:t>
            </a:r>
            <a:endParaRPr sz="1466" dirty="0"/>
          </a:p>
        </p:txBody>
      </p:sp>
    </p:spTree>
    <p:extLst>
      <p:ext uri="{BB962C8B-B14F-4D97-AF65-F5344CB8AC3E}">
        <p14:creationId xmlns:p14="http://schemas.microsoft.com/office/powerpoint/2010/main" val="2792755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4" name="Shape 64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-US" sz="1466" dirty="0" smtClean="0"/>
          </a:p>
          <a:p>
            <a:pPr>
              <a:spcBef>
                <a:spcPts val="0"/>
              </a:spcBef>
              <a:buNone/>
            </a:pPr>
            <a:endParaRPr lang="en-US" sz="1466" dirty="0" smtClean="0"/>
          </a:p>
          <a:p>
            <a:pPr>
              <a:spcBef>
                <a:spcPts val="0"/>
              </a:spcBef>
              <a:buNone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buNone/>
            </a:pPr>
            <a:endParaRPr sz="1466" dirty="0"/>
          </a:p>
        </p:txBody>
      </p:sp>
    </p:spTree>
    <p:extLst>
      <p:ext uri="{BB962C8B-B14F-4D97-AF65-F5344CB8AC3E}">
        <p14:creationId xmlns:p14="http://schemas.microsoft.com/office/powerpoint/2010/main" val="33735829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Shape 650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1" name="Shape 65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446234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Shape 50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66" dirty="0" smtClean="0"/>
              <a:t>Laboratory Animal Allergens. RA Woo.</a:t>
            </a:r>
            <a:r>
              <a:rPr lang="en-US" sz="1466" baseline="0" dirty="0" smtClean="0"/>
              <a:t> </a:t>
            </a:r>
            <a:r>
              <a:rPr lang="en-US" sz="1466" dirty="0" smtClean="0"/>
              <a:t> </a:t>
            </a:r>
            <a:r>
              <a:rPr lang="sv-SE" sz="1600" dirty="0" smtClean="0"/>
              <a:t>ILAR J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(2001) 42 (1): 12-16.</a:t>
            </a:r>
            <a:endParaRPr lang="en-US" sz="1466" dirty="0" smtClean="0"/>
          </a:p>
          <a:p>
            <a:pPr>
              <a:spcBef>
                <a:spcPts val="0"/>
              </a:spcBef>
              <a:buNone/>
            </a:pPr>
            <a:r>
              <a:rPr lang="en-US" sz="1466" dirty="0" smtClean="0"/>
              <a:t>http://www.escoglobal.com/resources/pdf/laboratory_animal_allergens.pdf</a:t>
            </a:r>
          </a:p>
          <a:p>
            <a:pPr>
              <a:spcBef>
                <a:spcPts val="0"/>
              </a:spcBef>
              <a:buNone/>
            </a:pPr>
            <a:endParaRPr lang="en-US" sz="1466" dirty="0" smtClean="0"/>
          </a:p>
          <a:p>
            <a:pPr>
              <a:spcBef>
                <a:spcPts val="0"/>
              </a:spcBef>
              <a:buNone/>
            </a:pPr>
            <a:r>
              <a:rPr lang="en-US" sz="1466" dirty="0" smtClean="0"/>
              <a:t>Laboratory Animal Allergy: An Update</a:t>
            </a:r>
          </a:p>
          <a:p>
            <a:pPr>
              <a:spcBef>
                <a:spcPts val="0"/>
              </a:spcBef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RK Bush, GM Stave - ILAR Journal, 2003 - ilarjournal.oxfordjournals.org</a:t>
            </a:r>
            <a:endParaRPr lang="en-US" sz="1466" dirty="0" smtClean="0"/>
          </a:p>
          <a:p>
            <a:pPr>
              <a:spcBef>
                <a:spcPts val="0"/>
              </a:spcBef>
              <a:buNone/>
            </a:pPr>
            <a:endParaRPr lang="en-US" sz="1466" dirty="0" smtClean="0"/>
          </a:p>
          <a:p>
            <a:pPr>
              <a:spcBef>
                <a:spcPts val="0"/>
              </a:spcBef>
              <a:buNone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“ALLERGENS ."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Occupational Health and Safety in the Care and Use of Research Animals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Washington, DC: The National Academies Press, 1997 .</a:t>
            </a:r>
          </a:p>
          <a:p>
            <a:pPr>
              <a:spcBef>
                <a:spcPts val="0"/>
              </a:spcBef>
              <a:buNone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buNone/>
            </a:pPr>
            <a:r>
              <a:rPr lang="en-US" sz="1466" dirty="0" smtClean="0"/>
              <a:t>http://occmed.oxfordjournals.org/content/53/6/371.full.pdf</a:t>
            </a:r>
          </a:p>
          <a:p>
            <a:pPr>
              <a:spcBef>
                <a:spcPts val="0"/>
              </a:spcBef>
              <a:buNone/>
            </a:pPr>
            <a:r>
              <a:rPr lang="en-US" sz="1466" dirty="0" smtClean="0"/>
              <a:t>Prevention of laboratory animal allergy. </a:t>
            </a:r>
            <a:r>
              <a:rPr lang="it-IT" sz="1466" dirty="0" smtClean="0"/>
              <a:t>Occupational Medicine 2003;53:371–377</a:t>
            </a:r>
          </a:p>
          <a:p>
            <a:pPr>
              <a:spcBef>
                <a:spcPts val="0"/>
              </a:spcBef>
              <a:buNone/>
            </a:pPr>
            <a:r>
              <a:rPr lang="it-IT" sz="1466" dirty="0" smtClean="0"/>
              <a:t>DOI: 10.1093/occmed/kqg117</a:t>
            </a:r>
            <a:endParaRPr sz="1466" dirty="0"/>
          </a:p>
        </p:txBody>
      </p:sp>
    </p:spTree>
    <p:extLst>
      <p:ext uri="{BB962C8B-B14F-4D97-AF65-F5344CB8AC3E}">
        <p14:creationId xmlns:p14="http://schemas.microsoft.com/office/powerpoint/2010/main" val="2155956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9" name="Shape 54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059886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62000"/>
            <a:ext cx="6772275" cy="3810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Atopy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(atopic syndrome) is a syndrome characterized by a tendency to be “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hyperallergic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 A person with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atopy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typically presents with one or more of the following: </a:t>
            </a:r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Eczema"/>
              </a:rPr>
              <a:t>eczema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Atopic dermatitis"/>
              </a:rPr>
              <a:t>atopic dermatitis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 </a:t>
            </a:r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Allergic rhinitis"/>
              </a:rPr>
              <a:t>allergic rhinitis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(hay fever), </a:t>
            </a:r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Allergic conjunctivitis"/>
              </a:rPr>
              <a:t>allergic conjunctivitis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 </a:t>
            </a:r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Allergic asthma"/>
              </a:rPr>
              <a:t>allergic asthma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Patients with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atopy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also have a tendency to have food allergies.</a:t>
            </a:r>
          </a:p>
          <a:p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Patients with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atopy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usually develop what is referred to as the “allergic triad” of symptoms, i.e., eczema (atopic dermatitis), hay fever (allergic rhinitis), and allergy-induced asthma (allergic asthma). They also have a tendency to have food allergies, and other symptoms characterized by their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hyperallergic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state. For example, </a:t>
            </a:r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Eosinophilic esophagitis"/>
              </a:rPr>
              <a:t>eosinophilic esophagitis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found associated with atopic allergies.</a:t>
            </a:r>
          </a:p>
          <a:p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Atopic syndrome can be fatal for those who experience serious allergic reactions, such as </a:t>
            </a:r>
            <a:r>
              <a:rPr lang="en-US" sz="11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Anaphylaxis"/>
              </a:rPr>
              <a:t>anaphylaxis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brought on by reactions to food or environment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NRC says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the risk for developing allergies to lab animals is up to 73% if the person has pre-existing allergic disease. “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ALLERGENS ." </a:t>
            </a:r>
            <a:r>
              <a:rPr lang="en-US" sz="11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Occupational Health and Safety in the Care and Use of Research Animals 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Washington, DC: The National Academies Press, 1997 .</a:t>
            </a:r>
          </a:p>
          <a:p>
            <a:endParaRPr lang="en-US" sz="11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4868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Shape 54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466" dirty="0" smtClean="0"/>
              <a:t>See slide 10 for a brief list of non-animal allergens</a:t>
            </a:r>
            <a:endParaRPr sz="1466" dirty="0"/>
          </a:p>
        </p:txBody>
      </p:sp>
    </p:spTree>
    <p:extLst>
      <p:ext uri="{BB962C8B-B14F-4D97-AF65-F5344CB8AC3E}">
        <p14:creationId xmlns:p14="http://schemas.microsoft.com/office/powerpoint/2010/main" val="74269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 dirty="0"/>
          </a:p>
        </p:txBody>
      </p:sp>
    </p:spTree>
    <p:extLst>
      <p:ext uri="{BB962C8B-B14F-4D97-AF65-F5344CB8AC3E}">
        <p14:creationId xmlns:p14="http://schemas.microsoft.com/office/powerpoint/2010/main" val="4014141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C77C6-1E3D-4DD3-A151-8DC148911D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99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62000"/>
            <a:ext cx="6772275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5" name="Shape 5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8843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2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0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1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06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609600"/>
            <a:ext cx="8789314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7" y="4354046"/>
            <a:ext cx="8789314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87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1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5" y="3505201"/>
            <a:ext cx="753851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96" indent="0">
              <a:buFontTx/>
              <a:buNone/>
              <a:defRPr/>
            </a:lvl2pPr>
            <a:lvl3pPr marL="914391" indent="0">
              <a:buFontTx/>
              <a:buNone/>
              <a:defRPr/>
            </a:lvl3pPr>
            <a:lvl4pPr marL="1371587" indent="0">
              <a:buFontTx/>
              <a:buNone/>
              <a:defRPr/>
            </a:lvl4pPr>
            <a:lvl5pPr marL="1828782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7" y="4354046"/>
            <a:ext cx="8789314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6"/>
            <a:ext cx="60975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kern="0" dirty="0">
                <a:ln w="3175" cmpd="sng">
                  <a:noFill/>
                </a:ln>
                <a:solidFill>
                  <a:srgbClr val="A53010"/>
                </a:solidFill>
                <a:latin typeface="Arial"/>
                <a:cs typeface="Arial"/>
                <a:sym typeface="Arial"/>
                <a:rtl val="0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2" y="2905307"/>
            <a:ext cx="60975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kern="0" dirty="0">
                <a:ln w="3175" cmpd="sng">
                  <a:noFill/>
                </a:ln>
                <a:solidFill>
                  <a:srgbClr val="A53010"/>
                </a:solidFill>
                <a:latin typeface="Arial"/>
                <a:cs typeface="Arial"/>
                <a:sym typeface="Arial"/>
                <a:rtl val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05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2438402"/>
            <a:ext cx="8789314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78931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0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8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1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1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96" indent="0">
              <a:buFontTx/>
              <a:buNone/>
              <a:defRPr/>
            </a:lvl2pPr>
            <a:lvl3pPr marL="914391" indent="0">
              <a:buFontTx/>
              <a:buNone/>
              <a:defRPr/>
            </a:lvl3pPr>
            <a:lvl4pPr marL="1371587" indent="0">
              <a:buFontTx/>
              <a:buNone/>
              <a:defRPr/>
            </a:lvl4pPr>
            <a:lvl5pPr marL="1828782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0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8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6"/>
            <a:ext cx="60975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kern="0" dirty="0">
                <a:ln w="3175" cmpd="sng">
                  <a:noFill/>
                </a:ln>
                <a:solidFill>
                  <a:srgbClr val="A53010"/>
                </a:solidFill>
                <a:latin typeface="Arial"/>
                <a:cs typeface="Arial"/>
                <a:sym typeface="Arial"/>
                <a:rtl val="0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2" y="2905307"/>
            <a:ext cx="60975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kern="0" dirty="0">
                <a:ln w="3175" cmpd="sng">
                  <a:noFill/>
                </a:ln>
                <a:solidFill>
                  <a:srgbClr val="A53010"/>
                </a:solidFill>
                <a:latin typeface="Arial"/>
                <a:cs typeface="Arial"/>
                <a:sym typeface="Arial"/>
                <a:rtl val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4422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9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789314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96" indent="0">
              <a:buFontTx/>
              <a:buNone/>
              <a:defRPr/>
            </a:lvl2pPr>
            <a:lvl3pPr marL="914391" indent="0">
              <a:buFontTx/>
              <a:buNone/>
              <a:defRPr/>
            </a:lvl3pPr>
            <a:lvl4pPr marL="1371587" indent="0">
              <a:buFontTx/>
              <a:buNone/>
              <a:defRPr/>
            </a:lvl4pPr>
            <a:lvl5pPr marL="1828782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78931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0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8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7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62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1" y="627406"/>
            <a:ext cx="2208176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9" y="627406"/>
            <a:ext cx="6288464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223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65760" y="274320"/>
            <a:ext cx="11460480" cy="8229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3839"/>
            </a:lvl1pPr>
            <a:lvl2pPr>
              <a:spcBef>
                <a:spcPts val="0"/>
              </a:spcBef>
              <a:buSzPct val="99224"/>
              <a:defRPr sz="3839"/>
            </a:lvl2pPr>
            <a:lvl3pPr>
              <a:spcBef>
                <a:spcPts val="0"/>
              </a:spcBef>
              <a:buSzPct val="99224"/>
              <a:defRPr sz="3839"/>
            </a:lvl3pPr>
            <a:lvl4pPr>
              <a:spcBef>
                <a:spcPts val="0"/>
              </a:spcBef>
              <a:buSzPct val="99224"/>
              <a:defRPr sz="3839"/>
            </a:lvl4pPr>
            <a:lvl5pPr>
              <a:spcBef>
                <a:spcPts val="0"/>
              </a:spcBef>
              <a:buSzPct val="99224"/>
              <a:defRPr sz="3839"/>
            </a:lvl5pPr>
            <a:lvl6pPr>
              <a:spcBef>
                <a:spcPts val="0"/>
              </a:spcBef>
              <a:buSzPct val="99224"/>
              <a:defRPr sz="3839"/>
            </a:lvl6pPr>
            <a:lvl7pPr>
              <a:spcBef>
                <a:spcPts val="0"/>
              </a:spcBef>
              <a:buSzPct val="99224"/>
              <a:defRPr sz="3839"/>
            </a:lvl7pPr>
            <a:lvl8pPr>
              <a:spcBef>
                <a:spcPts val="0"/>
              </a:spcBef>
              <a:buSzPct val="99224"/>
              <a:defRPr sz="3839"/>
            </a:lvl8pPr>
            <a:lvl9pPr>
              <a:spcBef>
                <a:spcPts val="0"/>
              </a:spcBef>
              <a:buSzPct val="99224"/>
              <a:defRPr sz="3839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65761" y="1645921"/>
            <a:ext cx="5364479" cy="493775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399"/>
            </a:lvl1pPr>
            <a:lvl2pPr>
              <a:spcBef>
                <a:spcPts val="0"/>
              </a:spcBef>
              <a:buSzPct val="98765"/>
              <a:defRPr sz="2399"/>
            </a:lvl2pPr>
            <a:lvl3pPr>
              <a:spcBef>
                <a:spcPts val="0"/>
              </a:spcBef>
              <a:buSzPct val="98765"/>
              <a:defRPr sz="2399"/>
            </a:lvl3pPr>
            <a:lvl4pPr>
              <a:spcBef>
                <a:spcPts val="0"/>
              </a:spcBef>
              <a:buSzPct val="98765"/>
              <a:defRPr sz="2399"/>
            </a:lvl4pPr>
            <a:lvl5pPr>
              <a:spcBef>
                <a:spcPts val="0"/>
              </a:spcBef>
              <a:buSzPct val="98765"/>
              <a:defRPr sz="2399"/>
            </a:lvl5pPr>
            <a:lvl6pPr>
              <a:spcBef>
                <a:spcPts val="0"/>
              </a:spcBef>
              <a:buSzPct val="98765"/>
              <a:defRPr sz="2399"/>
            </a:lvl6pPr>
            <a:lvl7pPr>
              <a:spcBef>
                <a:spcPts val="0"/>
              </a:spcBef>
              <a:buSzPct val="98765"/>
              <a:defRPr sz="2399"/>
            </a:lvl7pPr>
            <a:lvl8pPr>
              <a:spcBef>
                <a:spcPts val="0"/>
              </a:spcBef>
              <a:buSzPct val="98765"/>
              <a:defRPr sz="2399"/>
            </a:lvl8pPr>
            <a:lvl9pPr>
              <a:spcBef>
                <a:spcPts val="0"/>
              </a:spcBef>
              <a:buSzPct val="98765"/>
              <a:defRPr sz="2399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6461761" y="1645921"/>
            <a:ext cx="5364479" cy="493775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399"/>
            </a:lvl1pPr>
            <a:lvl2pPr>
              <a:spcBef>
                <a:spcPts val="0"/>
              </a:spcBef>
              <a:buSzPct val="98765"/>
              <a:defRPr sz="2399"/>
            </a:lvl2pPr>
            <a:lvl3pPr>
              <a:spcBef>
                <a:spcPts val="0"/>
              </a:spcBef>
              <a:buSzPct val="98765"/>
              <a:defRPr sz="2399"/>
            </a:lvl3pPr>
            <a:lvl4pPr>
              <a:spcBef>
                <a:spcPts val="0"/>
              </a:spcBef>
              <a:buSzPct val="98765"/>
              <a:defRPr sz="2399"/>
            </a:lvl4pPr>
            <a:lvl5pPr>
              <a:spcBef>
                <a:spcPts val="0"/>
              </a:spcBef>
              <a:buSzPct val="98765"/>
              <a:defRPr sz="2399"/>
            </a:lvl5pPr>
            <a:lvl6pPr>
              <a:spcBef>
                <a:spcPts val="0"/>
              </a:spcBef>
              <a:buSzPct val="98765"/>
              <a:defRPr sz="2399"/>
            </a:lvl6pPr>
            <a:lvl7pPr>
              <a:spcBef>
                <a:spcPts val="0"/>
              </a:spcBef>
              <a:buSzPct val="98765"/>
              <a:defRPr sz="2399"/>
            </a:lvl7pPr>
            <a:lvl8pPr>
              <a:spcBef>
                <a:spcPts val="0"/>
              </a:spcBef>
              <a:buSzPct val="98765"/>
              <a:defRPr sz="2399"/>
            </a:lvl8pPr>
            <a:lvl9pPr>
              <a:spcBef>
                <a:spcPts val="0"/>
              </a:spcBef>
              <a:buSzPct val="98765"/>
              <a:defRPr sz="2399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482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6993" y="6172203"/>
            <a:ext cx="1600618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1201" y="6172201"/>
            <a:ext cx="7748965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5903" y="5578479"/>
            <a:ext cx="1142543" cy="6699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57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65760" y="274320"/>
            <a:ext cx="11460480" cy="8229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3839"/>
            </a:lvl1pPr>
            <a:lvl2pPr>
              <a:spcBef>
                <a:spcPts val="0"/>
              </a:spcBef>
              <a:buSzPct val="99224"/>
              <a:defRPr sz="3839"/>
            </a:lvl2pPr>
            <a:lvl3pPr>
              <a:spcBef>
                <a:spcPts val="0"/>
              </a:spcBef>
              <a:buSzPct val="99224"/>
              <a:defRPr sz="3839"/>
            </a:lvl3pPr>
            <a:lvl4pPr>
              <a:spcBef>
                <a:spcPts val="0"/>
              </a:spcBef>
              <a:buSzPct val="99224"/>
              <a:defRPr sz="3839"/>
            </a:lvl4pPr>
            <a:lvl5pPr>
              <a:spcBef>
                <a:spcPts val="0"/>
              </a:spcBef>
              <a:buSzPct val="99224"/>
              <a:defRPr sz="3839"/>
            </a:lvl5pPr>
            <a:lvl6pPr>
              <a:spcBef>
                <a:spcPts val="0"/>
              </a:spcBef>
              <a:buSzPct val="99224"/>
              <a:defRPr sz="3839"/>
            </a:lvl6pPr>
            <a:lvl7pPr>
              <a:spcBef>
                <a:spcPts val="0"/>
              </a:spcBef>
              <a:buSzPct val="99224"/>
              <a:defRPr sz="3839"/>
            </a:lvl7pPr>
            <a:lvl8pPr>
              <a:spcBef>
                <a:spcPts val="0"/>
              </a:spcBef>
              <a:buSzPct val="99224"/>
              <a:defRPr sz="3839"/>
            </a:lvl8pPr>
            <a:lvl9pPr>
              <a:spcBef>
                <a:spcPts val="0"/>
              </a:spcBef>
              <a:buSzPct val="99224"/>
              <a:defRPr sz="3839"/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65760" y="1645921"/>
            <a:ext cx="11460480" cy="493775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399"/>
            </a:lvl1pPr>
            <a:lvl2pPr>
              <a:spcBef>
                <a:spcPts val="0"/>
              </a:spcBef>
              <a:buSzPct val="98765"/>
              <a:defRPr sz="2399"/>
            </a:lvl2pPr>
            <a:lvl3pPr>
              <a:spcBef>
                <a:spcPts val="0"/>
              </a:spcBef>
              <a:buSzPct val="98765"/>
              <a:defRPr sz="2399"/>
            </a:lvl3pPr>
            <a:lvl4pPr>
              <a:spcBef>
                <a:spcPts val="0"/>
              </a:spcBef>
              <a:buSzPct val="98765"/>
              <a:defRPr sz="2399"/>
            </a:lvl4pPr>
            <a:lvl5pPr>
              <a:spcBef>
                <a:spcPts val="0"/>
              </a:spcBef>
              <a:buSzPct val="98765"/>
              <a:defRPr sz="2399"/>
            </a:lvl5pPr>
            <a:lvl6pPr>
              <a:spcBef>
                <a:spcPts val="0"/>
              </a:spcBef>
              <a:buSzPct val="98765"/>
              <a:defRPr sz="2399"/>
            </a:lvl6pPr>
            <a:lvl7pPr>
              <a:spcBef>
                <a:spcPts val="0"/>
              </a:spcBef>
              <a:buSzPct val="98765"/>
              <a:defRPr sz="2399"/>
            </a:lvl7pPr>
            <a:lvl8pPr>
              <a:spcBef>
                <a:spcPts val="0"/>
              </a:spcBef>
              <a:buSzPct val="98765"/>
              <a:defRPr sz="2399"/>
            </a:lvl8pPr>
            <a:lvl9pPr>
              <a:spcBef>
                <a:spcPts val="0"/>
              </a:spcBef>
              <a:buSzPct val="98765"/>
              <a:defRPr sz="2399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7841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1"/>
            <a:ext cx="8785598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7" y="2133600"/>
            <a:ext cx="8789314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14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2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0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1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81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1"/>
            <a:ext cx="8785598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7" y="2133600"/>
            <a:ext cx="8789314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6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2074562"/>
            <a:ext cx="8789314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7" y="3581400"/>
            <a:ext cx="8789314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69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4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09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3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5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70" y="2226627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39" y="2223398"/>
            <a:ext cx="383098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3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64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1" y="624111"/>
            <a:ext cx="87856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262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56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2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60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800601"/>
            <a:ext cx="87893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7" y="634965"/>
            <a:ext cx="8789314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96" indent="0">
              <a:buNone/>
              <a:defRPr sz="1600"/>
            </a:lvl2pPr>
            <a:lvl3pPr marL="914391" indent="0">
              <a:buNone/>
              <a:defRPr sz="1600"/>
            </a:lvl3pPr>
            <a:lvl4pPr marL="1371587" indent="0">
              <a:buNone/>
              <a:defRPr sz="1600"/>
            </a:lvl4pPr>
            <a:lvl5pPr marL="1828782" indent="0">
              <a:buNone/>
              <a:defRPr sz="1600"/>
            </a:lvl5pPr>
            <a:lvl6pPr marL="2285978" indent="0">
              <a:buNone/>
              <a:defRPr sz="1600"/>
            </a:lvl6pPr>
            <a:lvl7pPr marL="2743173" indent="0">
              <a:buNone/>
              <a:defRPr sz="1600"/>
            </a:lvl7pPr>
            <a:lvl8pPr marL="3200368" indent="0">
              <a:buNone/>
              <a:defRPr sz="1600"/>
            </a:lvl8pPr>
            <a:lvl9pPr marL="365756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367339"/>
            <a:ext cx="8789314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0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8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879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609600"/>
            <a:ext cx="8789314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7" y="4354046"/>
            <a:ext cx="8789314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97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2074562"/>
            <a:ext cx="8789314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7" y="3581400"/>
            <a:ext cx="8789314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1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5" y="3505201"/>
            <a:ext cx="753851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96" indent="0">
              <a:buFontTx/>
              <a:buNone/>
              <a:defRPr/>
            </a:lvl2pPr>
            <a:lvl3pPr marL="914391" indent="0">
              <a:buFontTx/>
              <a:buNone/>
              <a:defRPr/>
            </a:lvl3pPr>
            <a:lvl4pPr marL="1371587" indent="0">
              <a:buFontTx/>
              <a:buNone/>
              <a:defRPr/>
            </a:lvl4pPr>
            <a:lvl5pPr marL="1828782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7" y="4354046"/>
            <a:ext cx="8789314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78" y="3166528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3244141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11089" y="648006"/>
            <a:ext cx="60975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kern="0" dirty="0">
                <a:ln w="3175" cmpd="sng">
                  <a:noFill/>
                </a:ln>
                <a:solidFill>
                  <a:srgbClr val="A53010"/>
                </a:solidFill>
                <a:latin typeface="Arial"/>
                <a:cs typeface="Arial"/>
                <a:sym typeface="Arial"/>
                <a:rtl val="0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712" y="2905307"/>
            <a:ext cx="60975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kern="0" dirty="0">
                <a:ln w="3175" cmpd="sng">
                  <a:noFill/>
                </a:ln>
                <a:solidFill>
                  <a:srgbClr val="A53010"/>
                </a:solidFill>
                <a:latin typeface="Arial"/>
                <a:cs typeface="Arial"/>
                <a:sym typeface="Arial"/>
                <a:rtl val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3796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2438402"/>
            <a:ext cx="8789314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78931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4910660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8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190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1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96" indent="0">
              <a:buFontTx/>
              <a:buNone/>
              <a:defRPr/>
            </a:lvl2pPr>
            <a:lvl3pPr marL="914391" indent="0">
              <a:buFontTx/>
              <a:buNone/>
              <a:defRPr/>
            </a:lvl3pPr>
            <a:lvl4pPr marL="1371587" indent="0">
              <a:buFontTx/>
              <a:buNone/>
              <a:defRPr/>
            </a:lvl4pPr>
            <a:lvl5pPr marL="1828782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78" y="4910660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8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11089" y="648006"/>
            <a:ext cx="60975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kern="0" dirty="0">
                <a:ln w="3175" cmpd="sng">
                  <a:noFill/>
                </a:ln>
                <a:solidFill>
                  <a:srgbClr val="A53010"/>
                </a:solidFill>
                <a:latin typeface="Arial"/>
                <a:cs typeface="Arial"/>
                <a:sym typeface="Arial"/>
                <a:rtl val="0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92712" y="2905307"/>
            <a:ext cx="60975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kern="0" dirty="0">
                <a:ln w="3175" cmpd="sng">
                  <a:noFill/>
                </a:ln>
                <a:solidFill>
                  <a:srgbClr val="A53010"/>
                </a:solidFill>
                <a:latin typeface="Arial"/>
                <a:cs typeface="Arial"/>
                <a:sym typeface="Arial"/>
                <a:rtl val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5806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9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789314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96" indent="0">
              <a:buFontTx/>
              <a:buNone/>
              <a:defRPr/>
            </a:lvl2pPr>
            <a:lvl3pPr marL="914391" indent="0">
              <a:buFontTx/>
              <a:buNone/>
              <a:defRPr/>
            </a:lvl3pPr>
            <a:lvl4pPr marL="1371587" indent="0">
              <a:buFontTx/>
              <a:buNone/>
              <a:defRPr/>
            </a:lvl4pPr>
            <a:lvl5pPr marL="1828782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78931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0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8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399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664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1" y="627406"/>
            <a:ext cx="2208176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9" y="627406"/>
            <a:ext cx="6288464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026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65760" y="274320"/>
            <a:ext cx="11460480" cy="8229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3839"/>
            </a:lvl1pPr>
            <a:lvl2pPr>
              <a:spcBef>
                <a:spcPts val="0"/>
              </a:spcBef>
              <a:buSzPct val="99224"/>
              <a:defRPr sz="3839"/>
            </a:lvl2pPr>
            <a:lvl3pPr>
              <a:spcBef>
                <a:spcPts val="0"/>
              </a:spcBef>
              <a:buSzPct val="99224"/>
              <a:defRPr sz="3839"/>
            </a:lvl3pPr>
            <a:lvl4pPr>
              <a:spcBef>
                <a:spcPts val="0"/>
              </a:spcBef>
              <a:buSzPct val="99224"/>
              <a:defRPr sz="3839"/>
            </a:lvl4pPr>
            <a:lvl5pPr>
              <a:spcBef>
                <a:spcPts val="0"/>
              </a:spcBef>
              <a:buSzPct val="99224"/>
              <a:defRPr sz="3839"/>
            </a:lvl5pPr>
            <a:lvl6pPr>
              <a:spcBef>
                <a:spcPts val="0"/>
              </a:spcBef>
              <a:buSzPct val="99224"/>
              <a:defRPr sz="3839"/>
            </a:lvl6pPr>
            <a:lvl7pPr>
              <a:spcBef>
                <a:spcPts val="0"/>
              </a:spcBef>
              <a:buSzPct val="99224"/>
              <a:defRPr sz="3839"/>
            </a:lvl7pPr>
            <a:lvl8pPr>
              <a:spcBef>
                <a:spcPts val="0"/>
              </a:spcBef>
              <a:buSzPct val="99224"/>
              <a:defRPr sz="3839"/>
            </a:lvl8pPr>
            <a:lvl9pPr>
              <a:spcBef>
                <a:spcPts val="0"/>
              </a:spcBef>
              <a:buSzPct val="99224"/>
              <a:defRPr sz="3839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65761" y="1645921"/>
            <a:ext cx="5364479" cy="493775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399"/>
            </a:lvl1pPr>
            <a:lvl2pPr>
              <a:spcBef>
                <a:spcPts val="0"/>
              </a:spcBef>
              <a:buSzPct val="98765"/>
              <a:defRPr sz="2399"/>
            </a:lvl2pPr>
            <a:lvl3pPr>
              <a:spcBef>
                <a:spcPts val="0"/>
              </a:spcBef>
              <a:buSzPct val="98765"/>
              <a:defRPr sz="2399"/>
            </a:lvl3pPr>
            <a:lvl4pPr>
              <a:spcBef>
                <a:spcPts val="0"/>
              </a:spcBef>
              <a:buSzPct val="98765"/>
              <a:defRPr sz="2399"/>
            </a:lvl4pPr>
            <a:lvl5pPr>
              <a:spcBef>
                <a:spcPts val="0"/>
              </a:spcBef>
              <a:buSzPct val="98765"/>
              <a:defRPr sz="2399"/>
            </a:lvl5pPr>
            <a:lvl6pPr>
              <a:spcBef>
                <a:spcPts val="0"/>
              </a:spcBef>
              <a:buSzPct val="98765"/>
              <a:defRPr sz="2399"/>
            </a:lvl6pPr>
            <a:lvl7pPr>
              <a:spcBef>
                <a:spcPts val="0"/>
              </a:spcBef>
              <a:buSzPct val="98765"/>
              <a:defRPr sz="2399"/>
            </a:lvl7pPr>
            <a:lvl8pPr>
              <a:spcBef>
                <a:spcPts val="0"/>
              </a:spcBef>
              <a:buSzPct val="98765"/>
              <a:defRPr sz="2399"/>
            </a:lvl8pPr>
            <a:lvl9pPr>
              <a:spcBef>
                <a:spcPts val="0"/>
              </a:spcBef>
              <a:buSzPct val="98765"/>
              <a:defRPr sz="2399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6461761" y="1645921"/>
            <a:ext cx="5364479" cy="493775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399"/>
            </a:lvl1pPr>
            <a:lvl2pPr>
              <a:spcBef>
                <a:spcPts val="0"/>
              </a:spcBef>
              <a:buSzPct val="98765"/>
              <a:defRPr sz="2399"/>
            </a:lvl2pPr>
            <a:lvl3pPr>
              <a:spcBef>
                <a:spcPts val="0"/>
              </a:spcBef>
              <a:buSzPct val="98765"/>
              <a:defRPr sz="2399"/>
            </a:lvl3pPr>
            <a:lvl4pPr>
              <a:spcBef>
                <a:spcPts val="0"/>
              </a:spcBef>
              <a:buSzPct val="98765"/>
              <a:defRPr sz="2399"/>
            </a:lvl4pPr>
            <a:lvl5pPr>
              <a:spcBef>
                <a:spcPts val="0"/>
              </a:spcBef>
              <a:buSzPct val="98765"/>
              <a:defRPr sz="2399"/>
            </a:lvl5pPr>
            <a:lvl6pPr>
              <a:spcBef>
                <a:spcPts val="0"/>
              </a:spcBef>
              <a:buSzPct val="98765"/>
              <a:defRPr sz="2399"/>
            </a:lvl6pPr>
            <a:lvl7pPr>
              <a:spcBef>
                <a:spcPts val="0"/>
              </a:spcBef>
              <a:buSzPct val="98765"/>
              <a:defRPr sz="2399"/>
            </a:lvl7pPr>
            <a:lvl8pPr>
              <a:spcBef>
                <a:spcPts val="0"/>
              </a:spcBef>
              <a:buSzPct val="98765"/>
              <a:defRPr sz="2399"/>
            </a:lvl8pPr>
            <a:lvl9pPr>
              <a:spcBef>
                <a:spcPts val="0"/>
              </a:spcBef>
              <a:buSzPct val="98765"/>
              <a:defRPr sz="2399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144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6993" y="6172203"/>
            <a:ext cx="1600618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1201" y="6172201"/>
            <a:ext cx="7748965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5903" y="5578479"/>
            <a:ext cx="1142543" cy="6699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39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65760" y="274320"/>
            <a:ext cx="11460480" cy="82296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3839"/>
            </a:lvl1pPr>
            <a:lvl2pPr>
              <a:spcBef>
                <a:spcPts val="0"/>
              </a:spcBef>
              <a:buSzPct val="99224"/>
              <a:defRPr sz="3839"/>
            </a:lvl2pPr>
            <a:lvl3pPr>
              <a:spcBef>
                <a:spcPts val="0"/>
              </a:spcBef>
              <a:buSzPct val="99224"/>
              <a:defRPr sz="3839"/>
            </a:lvl3pPr>
            <a:lvl4pPr>
              <a:spcBef>
                <a:spcPts val="0"/>
              </a:spcBef>
              <a:buSzPct val="99224"/>
              <a:defRPr sz="3839"/>
            </a:lvl4pPr>
            <a:lvl5pPr>
              <a:spcBef>
                <a:spcPts val="0"/>
              </a:spcBef>
              <a:buSzPct val="99224"/>
              <a:defRPr sz="3839"/>
            </a:lvl5pPr>
            <a:lvl6pPr>
              <a:spcBef>
                <a:spcPts val="0"/>
              </a:spcBef>
              <a:buSzPct val="99224"/>
              <a:defRPr sz="3839"/>
            </a:lvl6pPr>
            <a:lvl7pPr>
              <a:spcBef>
                <a:spcPts val="0"/>
              </a:spcBef>
              <a:buSzPct val="99224"/>
              <a:defRPr sz="3839"/>
            </a:lvl7pPr>
            <a:lvl8pPr>
              <a:spcBef>
                <a:spcPts val="0"/>
              </a:spcBef>
              <a:buSzPct val="99224"/>
              <a:defRPr sz="3839"/>
            </a:lvl8pPr>
            <a:lvl9pPr>
              <a:spcBef>
                <a:spcPts val="0"/>
              </a:spcBef>
              <a:buSzPct val="99224"/>
              <a:defRPr sz="3839"/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65760" y="1645921"/>
            <a:ext cx="11460480" cy="493775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399"/>
            </a:lvl1pPr>
            <a:lvl2pPr>
              <a:spcBef>
                <a:spcPts val="0"/>
              </a:spcBef>
              <a:buSzPct val="98765"/>
              <a:defRPr sz="2399"/>
            </a:lvl2pPr>
            <a:lvl3pPr>
              <a:spcBef>
                <a:spcPts val="0"/>
              </a:spcBef>
              <a:buSzPct val="98765"/>
              <a:defRPr sz="2399"/>
            </a:lvl3pPr>
            <a:lvl4pPr>
              <a:spcBef>
                <a:spcPts val="0"/>
              </a:spcBef>
              <a:buSzPct val="98765"/>
              <a:defRPr sz="2399"/>
            </a:lvl4pPr>
            <a:lvl5pPr>
              <a:spcBef>
                <a:spcPts val="0"/>
              </a:spcBef>
              <a:buSzPct val="98765"/>
              <a:defRPr sz="2399"/>
            </a:lvl5pPr>
            <a:lvl6pPr>
              <a:spcBef>
                <a:spcPts val="0"/>
              </a:spcBef>
              <a:buSzPct val="98765"/>
              <a:defRPr sz="2399"/>
            </a:lvl6pPr>
            <a:lvl7pPr>
              <a:spcBef>
                <a:spcPts val="0"/>
              </a:spcBef>
              <a:buSzPct val="98765"/>
              <a:defRPr sz="2399"/>
            </a:lvl7pPr>
            <a:lvl8pPr>
              <a:spcBef>
                <a:spcPts val="0"/>
              </a:spcBef>
              <a:buSzPct val="98765"/>
              <a:defRPr sz="2399"/>
            </a:lvl8pPr>
            <a:lvl9pPr>
              <a:spcBef>
                <a:spcPts val="0"/>
              </a:spcBef>
              <a:buSzPct val="98765"/>
              <a:defRPr sz="2399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641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4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09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3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00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70" y="2226627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39" y="2223398"/>
            <a:ext cx="383098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37" y="787783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83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1" y="624111"/>
            <a:ext cx="87856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79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14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2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255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800601"/>
            <a:ext cx="87893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7" y="634965"/>
            <a:ext cx="8789314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96" indent="0">
              <a:buNone/>
              <a:defRPr sz="1600"/>
            </a:lvl2pPr>
            <a:lvl3pPr marL="914391" indent="0">
              <a:buNone/>
              <a:defRPr sz="1600"/>
            </a:lvl3pPr>
            <a:lvl4pPr marL="1371587" indent="0">
              <a:buNone/>
              <a:defRPr sz="1600"/>
            </a:lvl4pPr>
            <a:lvl5pPr marL="1828782" indent="0">
              <a:buNone/>
              <a:defRPr sz="1600"/>
            </a:lvl5pPr>
            <a:lvl6pPr marL="2285978" indent="0">
              <a:buNone/>
              <a:defRPr sz="1600"/>
            </a:lvl6pPr>
            <a:lvl7pPr marL="2743173" indent="0">
              <a:buNone/>
              <a:defRPr sz="1600"/>
            </a:lvl7pPr>
            <a:lvl8pPr marL="3200368" indent="0">
              <a:buNone/>
              <a:defRPr sz="1600"/>
            </a:lvl8pPr>
            <a:lvl9pPr marL="3657563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367339"/>
            <a:ext cx="8789314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10/28/2014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78" y="4910660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637" y="4983088"/>
            <a:ext cx="779971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5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9" y="286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1" y="624111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7" y="2133600"/>
            <a:ext cx="8789314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  <a:rtl val="0"/>
              </a:rPr>
              <a:pPr/>
              <a:t>10/28/2014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09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637" y="787783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kern="0" smtClean="0">
                <a:latin typeface="Arial"/>
                <a:cs typeface="Arial"/>
                <a:sym typeface="Arial"/>
                <a:rtl val="0"/>
              </a:rPr>
              <a:pPr/>
              <a:t>‹#›</a:t>
            </a:fld>
            <a:endParaRPr lang="en-US" kern="0" dirty="0">
              <a:latin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43049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457196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6" indent="-342896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43" indent="-28574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88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84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79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75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70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66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61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9" y="286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1" y="624111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7" y="2133600"/>
            <a:ext cx="8789314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  <a:rtl val="0"/>
              </a:rPr>
              <a:pPr/>
              <a:t>10/28/2014</a:t>
            </a:fld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09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kern="0" dirty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637" y="787783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kern="0" smtClean="0">
                <a:latin typeface="Arial"/>
                <a:cs typeface="Arial"/>
                <a:sym typeface="Arial"/>
                <a:rtl val="0"/>
              </a:rPr>
              <a:pPr/>
              <a:t>‹#›</a:t>
            </a:fld>
            <a:endParaRPr lang="en-US" kern="0" dirty="0">
              <a:latin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56136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457196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6" indent="-342896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43" indent="-28574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88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84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79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75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70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66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61" indent="-228597" algn="l" defTabSz="457196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3466417" y="837789"/>
            <a:ext cx="6600451" cy="3939594"/>
          </a:xfrm>
          <a:prstGeom prst="rect">
            <a:avLst/>
          </a:prstGeom>
        </p:spPr>
        <p:txBody>
          <a:bodyPr vert="horz" lIns="34290" tIns="34290" rIns="34290" bIns="34290" rtlCol="0" anchor="ctr" anchorCtr="0">
            <a:noAutofit/>
          </a:bodyPr>
          <a:lstStyle/>
          <a:p>
            <a:pPr algn="ctr">
              <a:lnSpc>
                <a:spcPct val="120138"/>
              </a:lnSpc>
              <a:spcBef>
                <a:spcPts val="0"/>
              </a:spcBef>
            </a:pPr>
            <a:r>
              <a:rPr lang="en-US" sz="36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Lab Animal Safety:</a:t>
            </a:r>
            <a:br>
              <a:rPr lang="en-US" sz="36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36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3600" dirty="0" smtClean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Part </a:t>
            </a:r>
            <a:r>
              <a:rPr lang="en-US" sz="36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2: </a:t>
            </a:r>
            <a:r>
              <a:rPr lang="en-US" sz="3600" dirty="0" smtClean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Laboratory Animal Allergies and Allergy </a:t>
            </a:r>
            <a:r>
              <a:rPr lang="en-US" sz="36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Prevention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3681103" y="5430381"/>
            <a:ext cx="6600451" cy="1126283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 algn="ctr">
              <a:lnSpc>
                <a:spcPct val="119921"/>
              </a:lnSpc>
              <a:spcBef>
                <a:spcPts val="0"/>
              </a:spcBef>
            </a:pPr>
            <a:r>
              <a:rPr lang="en-US" sz="3200" dirty="0">
                <a:solidFill>
                  <a:srgbClr val="292929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Alyssa McIntyre, </a:t>
            </a:r>
            <a:r>
              <a:rPr lang="en-US" sz="2520" dirty="0">
                <a:solidFill>
                  <a:srgbClr val="292929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DVM, DACLAM</a:t>
            </a:r>
          </a:p>
          <a:p>
            <a:pPr algn="ctr">
              <a:lnSpc>
                <a:spcPct val="119921"/>
              </a:lnSpc>
              <a:spcBef>
                <a:spcPts val="0"/>
              </a:spcBef>
            </a:pPr>
            <a:endParaRPr lang="en-US" sz="2520" dirty="0">
              <a:solidFill>
                <a:srgbClr val="292929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75226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title"/>
          </p:nvPr>
        </p:nvSpPr>
        <p:spPr>
          <a:xfrm>
            <a:off x="574765" y="378822"/>
            <a:ext cx="11460480" cy="903977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4000" dirty="0">
                <a:sym typeface="Arial"/>
              </a:rPr>
              <a:t>Types of Allergens </a:t>
            </a:r>
            <a:r>
              <a:rPr lang="en-US" sz="4000" dirty="0" smtClean="0">
                <a:sym typeface="Arial"/>
              </a:rPr>
              <a:t>common in Animal Facilities</a:t>
            </a:r>
            <a:endParaRPr lang="en-US" sz="4000" dirty="0">
              <a:sym typeface="Arial"/>
            </a:endParaRPr>
          </a:p>
        </p:txBody>
      </p:sp>
      <p:sp>
        <p:nvSpPr>
          <p:cNvPr id="522" name="Shape 522"/>
          <p:cNvSpPr txBox="1">
            <a:spLocks noGrp="1"/>
          </p:cNvSpPr>
          <p:nvPr>
            <p:ph type="body" idx="1"/>
          </p:nvPr>
        </p:nvSpPr>
        <p:spPr>
          <a:xfrm>
            <a:off x="3892471" y="1920241"/>
            <a:ext cx="7819238" cy="4937759"/>
          </a:xfrm>
          <a:prstGeom prst="rect">
            <a:avLst/>
          </a:prstGeom>
        </p:spPr>
        <p:txBody>
          <a:bodyPr vert="horz" lIns="34290" tIns="34290" rIns="34290" bIns="34290" numCol="2" rtlCol="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80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Animal </a:t>
            </a:r>
            <a:r>
              <a:rPr lang="en-US" sz="2800" dirty="0">
                <a:sym typeface="Arial"/>
                <a:rtl val="0"/>
              </a:rPr>
              <a:t>Proteins (allergens) </a:t>
            </a:r>
            <a:endParaRPr lang="en-US" sz="2800" dirty="0" smtClean="0">
              <a:sym typeface="Arial"/>
              <a:rtl val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lang="en-US" sz="2800" dirty="0">
              <a:sym typeface="Arial"/>
              <a:rtl val="0"/>
            </a:endParaRP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Arial"/>
                <a:rtl val="0"/>
              </a:rPr>
              <a:t>Urine</a:t>
            </a:r>
            <a:endParaRPr lang="en-US" sz="2400" dirty="0">
              <a:sym typeface="Arial"/>
              <a:rtl val="0"/>
            </a:endParaRP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Arial"/>
                <a:rtl val="0"/>
              </a:rPr>
              <a:t>Saliva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Arial"/>
                <a:rtl val="0"/>
              </a:rPr>
              <a:t>Dander </a:t>
            </a:r>
            <a:r>
              <a:rPr lang="en-US" sz="2400" dirty="0">
                <a:sym typeface="Arial"/>
                <a:rtl val="0"/>
              </a:rPr>
              <a:t>(flakes of skin) 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lang="en-US" sz="2880" dirty="0">
              <a:rtl val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lang="en-US" sz="2880" dirty="0">
              <a:rtl val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lang="en-US" sz="2880" dirty="0" smtClean="0">
              <a:rtl val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lang="en-US" sz="2880" dirty="0">
              <a:rtl val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800" dirty="0" smtClean="0">
                <a:rtl val="0"/>
              </a:rPr>
              <a:t>Allergic </a:t>
            </a:r>
            <a:r>
              <a:rPr lang="en-US" sz="2800" dirty="0">
                <a:rtl val="0"/>
              </a:rPr>
              <a:t>reactions may also be triggered by: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lang="en-US" sz="2400" dirty="0">
              <a:rtl val="0"/>
            </a:endParaRP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Arial"/>
                <a:rtl val="0"/>
              </a:rPr>
              <a:t>Latex</a:t>
            </a:r>
            <a:endParaRPr lang="en-US" sz="2400" dirty="0">
              <a:sym typeface="Arial"/>
              <a:rtl val="0"/>
            </a:endParaRP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Arial"/>
                <a:rtl val="0"/>
              </a:rPr>
              <a:t>Chemicals including Chlorhexidine and Iodine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rtl val="0"/>
              </a:rPr>
              <a:t>Food/ food dust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rtl val="0"/>
              </a:rPr>
              <a:t>Bedding dust</a:t>
            </a:r>
            <a:endParaRPr lang="en-US" sz="2400" dirty="0">
              <a:rtl val="0"/>
            </a:endParaRPr>
          </a:p>
          <a:p>
            <a:pPr marL="457196" lvl="1" indent="0">
              <a:lnSpc>
                <a:spcPct val="80000"/>
              </a:lnSpc>
              <a:spcBef>
                <a:spcPts val="1000"/>
              </a:spcBef>
              <a:buNone/>
            </a:pPr>
            <a:endParaRPr lang="en-US" sz="2400" i="1" dirty="0"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40206455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title" idx="4294967295"/>
          </p:nvPr>
        </p:nvSpPr>
        <p:spPr>
          <a:xfrm>
            <a:off x="2409979" y="397165"/>
            <a:ext cx="9182447" cy="879158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Medical Surveillance Programs</a:t>
            </a:r>
          </a:p>
        </p:txBody>
      </p:sp>
      <p:sp>
        <p:nvSpPr>
          <p:cNvPr id="554" name="Shape 554"/>
          <p:cNvSpPr txBox="1">
            <a:spLocks noGrp="1"/>
          </p:cNvSpPr>
          <p:nvPr>
            <p:ph type="body" idx="4294967295"/>
          </p:nvPr>
        </p:nvSpPr>
        <p:spPr>
          <a:xfrm>
            <a:off x="3661748" y="2027397"/>
            <a:ext cx="7006252" cy="4523423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>
              <a:lnSpc>
                <a:spcPct val="80000"/>
              </a:lnSpc>
              <a:buSzPct val="98765"/>
            </a:pPr>
            <a:r>
              <a:rPr lang="en-US" sz="320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>
                <a:sym typeface="Arial"/>
                <a:rtl val="0"/>
              </a:rPr>
              <a:t>Identify workers with or at higher risk for LAA</a:t>
            </a:r>
          </a:p>
          <a:p>
            <a:pPr>
              <a:lnSpc>
                <a:spcPct val="80000"/>
              </a:lnSpc>
              <a:buSzPct val="98765"/>
            </a:pPr>
            <a:r>
              <a:rPr lang="en-US" sz="2800" dirty="0">
                <a:sym typeface="Arial"/>
                <a:rtl val="0"/>
              </a:rPr>
              <a:t> Identify new cases of LAA or allergies to new species</a:t>
            </a:r>
          </a:p>
          <a:p>
            <a:pPr>
              <a:lnSpc>
                <a:spcPct val="80000"/>
              </a:lnSpc>
              <a:buSzPct val="98765"/>
            </a:pPr>
            <a:r>
              <a:rPr lang="en-US" sz="2800" dirty="0">
                <a:sym typeface="Arial"/>
                <a:rtl val="0"/>
              </a:rPr>
              <a:t> Yearly assessment typical</a:t>
            </a:r>
          </a:p>
          <a:p>
            <a:pPr>
              <a:lnSpc>
                <a:spcPct val="80000"/>
              </a:lnSpc>
              <a:buSzPct val="98765"/>
            </a:pPr>
            <a:r>
              <a:rPr lang="en-US" sz="2800" dirty="0">
                <a:sym typeface="Arial"/>
                <a:rtl val="0"/>
              </a:rPr>
              <a:t> Employees can report new symptoms anytime during the year</a:t>
            </a:r>
          </a:p>
          <a:p>
            <a:pPr marL="342900" indent="-248919">
              <a:lnSpc>
                <a:spcPct val="119921"/>
              </a:lnSpc>
              <a:spcBef>
                <a:spcPts val="572"/>
              </a:spcBef>
              <a:buClr>
                <a:srgbClr val="292929"/>
              </a:buClr>
              <a:buSzPct val="98765"/>
              <a:buFont typeface="Arial"/>
              <a:buChar char="●"/>
            </a:pPr>
            <a:endParaRPr lang="en-US" sz="2520" dirty="0">
              <a:solidFill>
                <a:srgbClr val="292929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71198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 txBox="1">
            <a:spLocks noGrp="1"/>
          </p:cNvSpPr>
          <p:nvPr>
            <p:ph type="title"/>
          </p:nvPr>
        </p:nvSpPr>
        <p:spPr>
          <a:xfrm>
            <a:off x="535576" y="522514"/>
            <a:ext cx="11591109" cy="789799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Allergic </a:t>
            </a:r>
            <a:r>
              <a:rPr lang="en-US" sz="40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Reactions  “Hypersensitivity </a:t>
            </a: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Reactions”</a:t>
            </a:r>
          </a:p>
        </p:txBody>
      </p:sp>
      <p:sp>
        <p:nvSpPr>
          <p:cNvPr id="562" name="Shape 562"/>
          <p:cNvSpPr txBox="1">
            <a:spLocks noGrp="1"/>
          </p:cNvSpPr>
          <p:nvPr>
            <p:ph type="body" idx="1"/>
          </p:nvPr>
        </p:nvSpPr>
        <p:spPr>
          <a:xfrm>
            <a:off x="3053050" y="1645921"/>
            <a:ext cx="7340630" cy="4937759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8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800" dirty="0">
                <a:sym typeface="Arial"/>
                <a:rtl val="0"/>
              </a:rPr>
              <a:t>Definition: </a:t>
            </a:r>
            <a:r>
              <a:rPr lang="en-US" sz="2800" i="1" dirty="0">
                <a:sym typeface="Arial"/>
                <a:rtl val="0"/>
              </a:rPr>
              <a:t>excessive, undesirable (damaging, discomfort-producing and sometimes fatal) reactions produced by the normal immune system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800" i="1" dirty="0">
                <a:sym typeface="Arial"/>
                <a:rtl val="0"/>
              </a:rPr>
              <a:t> </a:t>
            </a:r>
            <a:r>
              <a:rPr lang="en-US" sz="2800" dirty="0">
                <a:sym typeface="Arial"/>
                <a:rtl val="0"/>
              </a:rPr>
              <a:t>Require a pre-sensitized host 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800" dirty="0">
                <a:sym typeface="Arial"/>
                <a:rtl val="0"/>
              </a:rPr>
              <a:t> Can be divided into four types based on mechanisms involved and reaction </a:t>
            </a:r>
            <a:r>
              <a:rPr lang="en-US" sz="2800" dirty="0" smtClean="0">
                <a:sym typeface="Arial"/>
                <a:rtl val="0"/>
              </a:rPr>
              <a:t>time</a:t>
            </a:r>
            <a:endParaRPr lang="en-US" sz="2800" dirty="0">
              <a:sym typeface="Arial"/>
              <a:rtl val="0"/>
            </a:endParaRPr>
          </a:p>
          <a:p>
            <a:pPr lvl="1">
              <a:lnSpc>
                <a:spcPct val="80000"/>
              </a:lnSpc>
              <a:spcBef>
                <a:spcPts val="1000"/>
              </a:spcBef>
            </a:pPr>
            <a:r>
              <a:rPr lang="en-US" sz="2880" dirty="0">
                <a:sym typeface="Arial"/>
                <a:rtl val="0"/>
              </a:rPr>
              <a:t> </a:t>
            </a:r>
            <a:r>
              <a:rPr lang="en-US" sz="2400" dirty="0">
                <a:sym typeface="Arial"/>
                <a:rtl val="0"/>
              </a:rPr>
              <a:t>Immediate Phase Reaction: Type I</a:t>
            </a:r>
          </a:p>
          <a:p>
            <a:pPr lvl="1">
              <a:lnSpc>
                <a:spcPct val="80000"/>
              </a:lnSpc>
              <a:spcBef>
                <a:spcPts val="1000"/>
              </a:spcBef>
            </a:pPr>
            <a:r>
              <a:rPr lang="en-US" sz="2400" dirty="0">
                <a:sym typeface="Arial"/>
                <a:rtl val="0"/>
              </a:rPr>
              <a:t> Late Phase Reaction: </a:t>
            </a:r>
            <a:endParaRPr lang="en-US" sz="2400" dirty="0" smtClean="0">
              <a:sym typeface="Arial"/>
              <a:rtl val="0"/>
            </a:endParaRPr>
          </a:p>
          <a:p>
            <a:pPr marL="914391" lvl="2" indent="0">
              <a:lnSpc>
                <a:spcPct val="80000"/>
              </a:lnSpc>
              <a:spcBef>
                <a:spcPts val="1000"/>
              </a:spcBef>
              <a:buNone/>
            </a:pPr>
            <a:r>
              <a:rPr lang="en-US" sz="2400" dirty="0" smtClean="0">
                <a:sym typeface="Arial"/>
                <a:rtl val="0"/>
              </a:rPr>
              <a:t>Type </a:t>
            </a:r>
            <a:r>
              <a:rPr lang="en-US" sz="2400" dirty="0">
                <a:sym typeface="Arial"/>
                <a:rtl val="0"/>
              </a:rPr>
              <a:t>II, III and IV </a:t>
            </a:r>
          </a:p>
        </p:txBody>
      </p:sp>
    </p:spTree>
    <p:extLst>
      <p:ext uri="{BB962C8B-B14F-4D97-AF65-F5344CB8AC3E}">
        <p14:creationId xmlns:p14="http://schemas.microsoft.com/office/powerpoint/2010/main" val="7524272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 txBox="1">
            <a:spLocks noGrp="1"/>
          </p:cNvSpPr>
          <p:nvPr>
            <p:ph type="title"/>
          </p:nvPr>
        </p:nvSpPr>
        <p:spPr>
          <a:xfrm>
            <a:off x="574766" y="431074"/>
            <a:ext cx="11460480" cy="1327774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40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Health issues: </a:t>
            </a:r>
            <a:br>
              <a:rPr lang="en-US" sz="40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</a:br>
            <a:r>
              <a:rPr lang="en-US" sz="40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Hypersensitivity </a:t>
            </a: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Reaction Overview</a:t>
            </a:r>
          </a:p>
        </p:txBody>
      </p:sp>
      <p:sp>
        <p:nvSpPr>
          <p:cNvPr id="570" name="Shape 570"/>
          <p:cNvSpPr txBox="1">
            <a:spLocks noGrp="1"/>
          </p:cNvSpPr>
          <p:nvPr>
            <p:ph type="body" idx="1"/>
          </p:nvPr>
        </p:nvSpPr>
        <p:spPr>
          <a:xfrm>
            <a:off x="3156918" y="2067866"/>
            <a:ext cx="8669321" cy="4378642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80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>
                <a:sym typeface="Arial"/>
                <a:rtl val="0"/>
              </a:rPr>
              <a:t>Immediate Reaction “Type I”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Arial"/>
                <a:rtl val="0"/>
              </a:rPr>
              <a:t>15-20 minutes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Arial"/>
                <a:rtl val="0"/>
              </a:rPr>
              <a:t>Called “atopic allergy”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Arial"/>
                <a:rtl val="0"/>
              </a:rPr>
              <a:t>Examples: asthma, hay fever, hives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i="1" dirty="0">
                <a:sym typeface="Arial"/>
                <a:rtl val="0"/>
              </a:rPr>
              <a:t>Most common type of animal-associated allergy</a:t>
            </a:r>
          </a:p>
        </p:txBody>
      </p:sp>
    </p:spTree>
    <p:extLst>
      <p:ext uri="{BB962C8B-B14F-4D97-AF65-F5344CB8AC3E}">
        <p14:creationId xmlns:p14="http://schemas.microsoft.com/office/powerpoint/2010/main" val="15647985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title"/>
          </p:nvPr>
        </p:nvSpPr>
        <p:spPr>
          <a:xfrm>
            <a:off x="578081" y="465123"/>
            <a:ext cx="9496698" cy="822960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Type I or Immediate Hypersensitivity </a:t>
            </a:r>
          </a:p>
        </p:txBody>
      </p:sp>
      <p:sp>
        <p:nvSpPr>
          <p:cNvPr id="579" name="Shape 579"/>
          <p:cNvSpPr txBox="1">
            <a:spLocks noGrp="1"/>
          </p:cNvSpPr>
          <p:nvPr>
            <p:ph type="body" idx="1"/>
          </p:nvPr>
        </p:nvSpPr>
        <p:spPr>
          <a:xfrm>
            <a:off x="3242964" y="1645921"/>
            <a:ext cx="7150716" cy="4937759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800" i="1" dirty="0">
                <a:sym typeface="Arial"/>
                <a:rtl val="0"/>
              </a:rPr>
              <a:t> </a:t>
            </a:r>
            <a:r>
              <a:rPr lang="en-US" sz="2800" dirty="0">
                <a:sym typeface="Arial"/>
                <a:rtl val="0"/>
              </a:rPr>
              <a:t>Symptoms: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Arial"/>
                <a:rtl val="0"/>
              </a:rPr>
              <a:t>Itching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Arial"/>
                <a:rtl val="0"/>
              </a:rPr>
              <a:t>Sneezing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Arial"/>
                <a:rtl val="0"/>
              </a:rPr>
              <a:t>Watery discharge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Arial"/>
                <a:rtl val="0"/>
              </a:rPr>
              <a:t>Congestion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Arial"/>
                <a:rtl val="0"/>
              </a:rPr>
              <a:t>Conjunctivitis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Arial"/>
                <a:rtl val="0"/>
              </a:rPr>
              <a:t>Asthma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err="1">
                <a:sym typeface="Arial"/>
                <a:rtl val="0"/>
              </a:rPr>
              <a:t>Urticaria</a:t>
            </a:r>
            <a:endParaRPr lang="en-US" sz="2880" dirty="0">
              <a:sym typeface="Arial"/>
              <a:rtl val="0"/>
            </a:endParaRP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ym typeface="Arial"/>
                <a:rtl val="0"/>
              </a:rPr>
              <a:t>Anaphylaxis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sz="2880" i="1" dirty="0">
              <a:sym typeface="Arial"/>
              <a:rtl val="0"/>
            </a:endParaRPr>
          </a:p>
        </p:txBody>
      </p:sp>
      <p:pic>
        <p:nvPicPr>
          <p:cNvPr id="580" name="Shape 58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655558" y="2523868"/>
            <a:ext cx="2838442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4934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79" y="496391"/>
            <a:ext cx="11460480" cy="8229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Anaphylaxis: Emergency</a:t>
            </a:r>
            <a:endParaRPr lang="en-US" sz="4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981325" y="1431609"/>
            <a:ext cx="8844915" cy="4937759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Skin—itching, hives, redness, swelling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Nose—sneezing, stuffy nose, runny nose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Mouth—itching, swelling of lips or tongue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Throat—itching, tightness, difficulty swallowing, swelling of the back of the throat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Chest—shortness of breath, cough, wheeze, chest pain, tightness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Heart—weak pulse, passing out, shock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Gastrointestinal (GI) tract—vomiting, diarrhea, cramps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Nervous system—dizziness or </a:t>
            </a:r>
            <a:r>
              <a:rPr lang="en-US" sz="26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fainting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2600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SzPct val="100000"/>
              <a:buNone/>
              <a:tabLst>
                <a:tab pos="457200" algn="l"/>
              </a:tabLst>
            </a:pPr>
            <a:r>
              <a:rPr lang="en-US" sz="2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Although unlikely, this most commonly occurs after being bitten by a rodent - </a:t>
            </a:r>
            <a:r>
              <a:rPr lang="en-US" sz="26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4-4444</a:t>
            </a:r>
            <a:endParaRPr lang="en-US" sz="2600" b="1" dirty="0">
              <a:solidFill>
                <a:srgbClr val="FF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7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 txBox="1">
            <a:spLocks noGrp="1"/>
          </p:cNvSpPr>
          <p:nvPr>
            <p:ph type="title"/>
          </p:nvPr>
        </p:nvSpPr>
        <p:spPr>
          <a:xfrm>
            <a:off x="574768" y="483327"/>
            <a:ext cx="11460480" cy="822960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Type II, III, or VI Hypersensitivity </a:t>
            </a:r>
          </a:p>
        </p:txBody>
      </p:sp>
      <p:sp>
        <p:nvSpPr>
          <p:cNvPr id="588" name="Shape 588"/>
          <p:cNvSpPr txBox="1">
            <a:spLocks noGrp="1"/>
          </p:cNvSpPr>
          <p:nvPr>
            <p:ph type="body" idx="1"/>
          </p:nvPr>
        </p:nvSpPr>
        <p:spPr>
          <a:xfrm>
            <a:off x="7202691" y="1581266"/>
            <a:ext cx="4489759" cy="4937759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  <a:buClr>
                <a:srgbClr val="A53010"/>
              </a:buClr>
            </a:pPr>
            <a:r>
              <a:rPr lang="en-US" sz="2800" b="1" i="1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Symptoms</a:t>
            </a:r>
            <a:r>
              <a:rPr lang="en-US" sz="28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:</a:t>
            </a:r>
            <a:endParaRPr lang="en-US" sz="2800" dirty="0">
              <a:solidFill>
                <a:srgbClr val="292929"/>
              </a:solidFill>
              <a:ea typeface="Arial"/>
              <a:cs typeface="Arial"/>
              <a:sym typeface="Arial"/>
            </a:endParaRPr>
          </a:p>
          <a:p>
            <a:pPr marL="873761" lvl="1" indent="-411480">
              <a:lnSpc>
                <a:spcPct val="108035"/>
              </a:lnSpc>
              <a:spcBef>
                <a:spcPts val="507"/>
              </a:spcBef>
              <a:buSzPct val="100358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Contact </a:t>
            </a:r>
            <a:r>
              <a:rPr lang="en-US" sz="24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dermatitis </a:t>
            </a:r>
            <a:endParaRPr lang="en-US" sz="2400" dirty="0" smtClean="0">
              <a:solidFill>
                <a:srgbClr val="292929"/>
              </a:solidFill>
              <a:ea typeface="Arial"/>
              <a:cs typeface="Arial"/>
              <a:sym typeface="Arial"/>
            </a:endParaRPr>
          </a:p>
          <a:p>
            <a:pPr marL="862326" lvl="2" indent="0">
              <a:lnSpc>
                <a:spcPct val="108035"/>
              </a:lnSpc>
              <a:spcBef>
                <a:spcPts val="507"/>
              </a:spcBef>
              <a:buSzPct val="100358"/>
              <a:buNone/>
            </a:pP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(</a:t>
            </a: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like poison ivy)</a:t>
            </a:r>
          </a:p>
          <a:p>
            <a:pPr marL="873761" lvl="1" indent="-411480">
              <a:lnSpc>
                <a:spcPct val="108035"/>
              </a:lnSpc>
              <a:spcBef>
                <a:spcPts val="507"/>
              </a:spcBef>
              <a:buSzPct val="100358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Skin erythema</a:t>
            </a:r>
          </a:p>
          <a:p>
            <a:pPr marL="862326" lvl="2" indent="0">
              <a:lnSpc>
                <a:spcPct val="108035"/>
              </a:lnSpc>
              <a:spcBef>
                <a:spcPts val="507"/>
              </a:spcBef>
              <a:buSzPct val="100358"/>
              <a:buNone/>
            </a:pP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(redness)</a:t>
            </a:r>
          </a:p>
          <a:p>
            <a:pPr marL="873761" lvl="1" indent="-411480">
              <a:lnSpc>
                <a:spcPct val="108035"/>
              </a:lnSpc>
              <a:spcBef>
                <a:spcPts val="507"/>
              </a:spcBef>
              <a:buSzPct val="100358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Anemia</a:t>
            </a:r>
            <a:endParaRPr lang="en-US" sz="2400" dirty="0">
              <a:solidFill>
                <a:srgbClr val="292929"/>
              </a:solidFill>
              <a:ea typeface="Arial"/>
              <a:cs typeface="Arial"/>
              <a:sym typeface="Arial"/>
            </a:endParaRPr>
          </a:p>
          <a:p>
            <a:pPr marL="944872" lvl="2" indent="0">
              <a:lnSpc>
                <a:spcPct val="107812"/>
              </a:lnSpc>
              <a:spcBef>
                <a:spcPts val="431"/>
              </a:spcBef>
              <a:buNone/>
            </a:pP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Less </a:t>
            </a: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commonly associated with LAA</a:t>
            </a:r>
          </a:p>
          <a:p>
            <a:pPr marL="685800" lvl="1" indent="-45720">
              <a:lnSpc>
                <a:spcPct val="108125"/>
              </a:lnSpc>
              <a:spcBef>
                <a:spcPts val="356"/>
              </a:spcBef>
              <a:buClr>
                <a:srgbClr val="292929"/>
              </a:buClr>
              <a:buNone/>
            </a:pPr>
            <a:endParaRPr sz="2000" i="1" dirty="0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571"/>
          <p:cNvSpPr txBox="1">
            <a:spLocks/>
          </p:cNvSpPr>
          <p:nvPr/>
        </p:nvSpPr>
        <p:spPr>
          <a:xfrm>
            <a:off x="2636067" y="1581266"/>
            <a:ext cx="3459933" cy="4515814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>
            <a:lvl1pPr marL="342896" indent="-342896" algn="l" defTabSz="457196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43" indent="-285747" algn="l" defTabSz="457196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8" indent="-228597" algn="l" defTabSz="457196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4" indent="-228597" algn="l" defTabSz="457196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79" indent="-228597" algn="l" defTabSz="457196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5" indent="-228597" algn="l" defTabSz="457196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770" indent="-228597" algn="l" defTabSz="457196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8966" indent="-228597" algn="l" defTabSz="457196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161" indent="-228597" algn="l" defTabSz="457196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SzPct val="98765"/>
            </a:pPr>
            <a:r>
              <a:rPr lang="en-US" sz="2800" dirty="0" smtClean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 smtClean="0">
                <a:sym typeface="Arial"/>
                <a:rtl val="0"/>
              </a:rPr>
              <a:t>Late Reaction “Type II”</a:t>
            </a:r>
          </a:p>
          <a:p>
            <a:pPr lvl="1">
              <a:lnSpc>
                <a:spcPct val="80000"/>
              </a:lnSpc>
              <a:buSzPct val="98765"/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Arial"/>
                <a:rtl val="0"/>
              </a:rPr>
              <a:t>Minutes to hours</a:t>
            </a:r>
          </a:p>
          <a:p>
            <a:pPr lvl="1">
              <a:lnSpc>
                <a:spcPct val="80000"/>
              </a:lnSpc>
              <a:buSzPct val="98765"/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Arial"/>
                <a:rtl val="0"/>
              </a:rPr>
              <a:t>Type III: 3-8 hours</a:t>
            </a:r>
          </a:p>
          <a:p>
            <a:pPr lvl="1">
              <a:lnSpc>
                <a:spcPct val="80000"/>
              </a:lnSpc>
              <a:buSzPct val="98765"/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Arial"/>
                <a:rtl val="0"/>
              </a:rPr>
              <a:t>Type IV: 48-72 hours</a:t>
            </a:r>
          </a:p>
          <a:p>
            <a:pPr lvl="1">
              <a:lnSpc>
                <a:spcPct val="80000"/>
              </a:lnSpc>
              <a:buSzPct val="98765"/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Arial"/>
                <a:rtl val="0"/>
              </a:rPr>
              <a:t>T-cell mediated</a:t>
            </a:r>
          </a:p>
          <a:p>
            <a:pPr marL="0" indent="0">
              <a:lnSpc>
                <a:spcPct val="120089"/>
              </a:lnSpc>
              <a:spcBef>
                <a:spcPts val="507"/>
              </a:spcBef>
              <a:buFont typeface="Wingdings 3" charset="2"/>
              <a:buNone/>
            </a:pPr>
            <a:endParaRPr lang="en-US" sz="2800" dirty="0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01544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Allergy Onset Statistics</a:t>
            </a:r>
          </a:p>
        </p:txBody>
      </p:sp>
      <p:sp>
        <p:nvSpPr>
          <p:cNvPr id="597" name="Shape 597"/>
          <p:cNvSpPr txBox="1">
            <a:spLocks noGrp="1"/>
          </p:cNvSpPr>
          <p:nvPr>
            <p:ph type="body" idx="1"/>
          </p:nvPr>
        </p:nvSpPr>
        <p:spPr>
          <a:xfrm>
            <a:off x="3369573" y="1232006"/>
            <a:ext cx="7024107" cy="5351674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800" i="1" dirty="0">
                <a:sym typeface="Arial"/>
                <a:rtl val="0"/>
              </a:rPr>
              <a:t> Most people who will develop LAA will do so within the first 3 years of </a:t>
            </a:r>
            <a:r>
              <a:rPr lang="en-US" sz="2800" i="1" dirty="0" smtClean="0">
                <a:sym typeface="Arial"/>
                <a:rtl val="0"/>
              </a:rPr>
              <a:t>employment.  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800" i="1" dirty="0" smtClean="0">
                <a:sym typeface="Arial"/>
                <a:rtl val="0"/>
              </a:rPr>
              <a:t>Those people that become allergic:</a:t>
            </a:r>
            <a:endParaRPr lang="en-US" sz="2800" i="1" dirty="0">
              <a:sym typeface="Arial"/>
              <a:rtl val="0"/>
            </a:endParaRP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i="1" dirty="0">
                <a:sym typeface="Arial"/>
                <a:rtl val="0"/>
              </a:rPr>
              <a:t> </a:t>
            </a:r>
            <a:r>
              <a:rPr lang="en-US" sz="2400" dirty="0">
                <a:sym typeface="Arial"/>
                <a:rtl val="0"/>
              </a:rPr>
              <a:t>~ 1/3 </a:t>
            </a:r>
            <a:r>
              <a:rPr lang="en-US" sz="2400" dirty="0" smtClean="0">
                <a:sym typeface="Arial"/>
                <a:rtl val="0"/>
              </a:rPr>
              <a:t>will </a:t>
            </a:r>
            <a:r>
              <a:rPr lang="en-US" sz="2400" dirty="0">
                <a:sym typeface="Arial"/>
                <a:rtl val="0"/>
              </a:rPr>
              <a:t>become symptomatic within the first year, 70% within the next 3 years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Arial"/>
                <a:rtl val="0"/>
              </a:rPr>
              <a:t> ~ 30% </a:t>
            </a:r>
            <a:r>
              <a:rPr lang="en-US" sz="2400" dirty="0" smtClean="0">
                <a:sym typeface="Arial"/>
                <a:rtl val="0"/>
              </a:rPr>
              <a:t>who </a:t>
            </a:r>
            <a:r>
              <a:rPr lang="en-US" sz="2400" dirty="0">
                <a:sym typeface="Arial"/>
                <a:rtl val="0"/>
              </a:rPr>
              <a:t>develop allergies will develop asthma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Arial"/>
                <a:rtl val="0"/>
              </a:rPr>
              <a:t> ~ 70% who will develop asthma associated with LAA will do so within 3 years of developing the initial allergy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800" i="1" dirty="0">
                <a:sym typeface="Arial"/>
                <a:rtl val="0"/>
              </a:rPr>
              <a:t> People who already have allergies are more likely to develop LAA</a:t>
            </a:r>
          </a:p>
        </p:txBody>
      </p:sp>
    </p:spTree>
    <p:extLst>
      <p:ext uri="{BB962C8B-B14F-4D97-AF65-F5344CB8AC3E}">
        <p14:creationId xmlns:p14="http://schemas.microsoft.com/office/powerpoint/2010/main" val="19854691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90" y="143690"/>
            <a:ext cx="11460480" cy="12958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 Animal Allergy and Asthma Onset </a:t>
            </a:r>
            <a:r>
              <a:rPr lang="en-US" dirty="0"/>
              <a:t>S</a:t>
            </a:r>
            <a:r>
              <a:rPr lang="en-US" dirty="0" smtClean="0"/>
              <a:t>tatistics: Example population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7854" y="1645921"/>
            <a:ext cx="9018385" cy="4937759"/>
          </a:xfrm>
        </p:spPr>
        <p:txBody>
          <a:bodyPr/>
          <a:lstStyle/>
          <a:p>
            <a:r>
              <a:rPr lang="en-US" dirty="0" smtClean="0"/>
              <a:t>In 2015, 100 people begin working in an animal facility where the prevalence of lab animal allergy will be 30% (30 people)</a:t>
            </a:r>
          </a:p>
          <a:p>
            <a:endParaRPr lang="en-US" dirty="0"/>
          </a:p>
          <a:p>
            <a:r>
              <a:rPr lang="en-US" dirty="0" smtClean="0"/>
              <a:t>10 people develop </a:t>
            </a:r>
            <a:r>
              <a:rPr lang="en-US" b="1" dirty="0" smtClean="0"/>
              <a:t>allergies</a:t>
            </a:r>
            <a:r>
              <a:rPr lang="en-US" dirty="0" smtClean="0"/>
              <a:t> in 2015; 20 develop </a:t>
            </a:r>
            <a:r>
              <a:rPr lang="en-US" b="1" dirty="0" smtClean="0"/>
              <a:t>allergies</a:t>
            </a:r>
            <a:r>
              <a:rPr lang="en-US" dirty="0" smtClean="0"/>
              <a:t> between 2016-2017</a:t>
            </a:r>
          </a:p>
          <a:p>
            <a:endParaRPr lang="en-US" dirty="0" smtClean="0"/>
          </a:p>
          <a:p>
            <a:r>
              <a:rPr lang="en-US" dirty="0" smtClean="0"/>
              <a:t>Of those 30 people, 10 develop </a:t>
            </a:r>
            <a:r>
              <a:rPr lang="en-US" b="1" i="1" dirty="0" smtClean="0"/>
              <a:t>asthma</a:t>
            </a:r>
            <a:r>
              <a:rPr lang="en-US" dirty="0" smtClean="0"/>
              <a:t> during their lifetime; 7 people will develop asthma between 2016-2020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801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453" y="496385"/>
            <a:ext cx="11460480" cy="822960"/>
          </a:xfrm>
        </p:spPr>
        <p:txBody>
          <a:bodyPr>
            <a:noAutofit/>
          </a:bodyPr>
          <a:lstStyle/>
          <a:p>
            <a:r>
              <a:rPr lang="en-US" sz="4000" dirty="0" smtClean="0"/>
              <a:t>Allergy summary: What does this mean for me?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1424" y="1519912"/>
            <a:ext cx="9360131" cy="52074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already have animal allergies, you are at high risk for developing allergies to lab animals</a:t>
            </a:r>
          </a:p>
          <a:p>
            <a:endParaRPr lang="en-US" dirty="0" smtClean="0"/>
          </a:p>
          <a:p>
            <a:r>
              <a:rPr lang="en-US" dirty="0" smtClean="0"/>
              <a:t>Lab </a:t>
            </a:r>
            <a:r>
              <a:rPr lang="en-US" dirty="0"/>
              <a:t>Animal Allergy</a:t>
            </a:r>
            <a:r>
              <a:rPr lang="en-US" dirty="0" smtClean="0"/>
              <a:t> </a:t>
            </a:r>
            <a:r>
              <a:rPr lang="en-US" dirty="0"/>
              <a:t>is most often manifested by </a:t>
            </a:r>
            <a:r>
              <a:rPr lang="en-US" b="1" dirty="0"/>
              <a:t>nasal symptoms</a:t>
            </a:r>
            <a:r>
              <a:rPr lang="en-US" dirty="0"/>
              <a:t> (allergic rhinitis), </a:t>
            </a:r>
            <a:r>
              <a:rPr lang="en-US" b="1" dirty="0" smtClean="0"/>
              <a:t>itchy </a:t>
            </a:r>
            <a:r>
              <a:rPr lang="en-US" b="1" dirty="0"/>
              <a:t>eyes</a:t>
            </a:r>
            <a:r>
              <a:rPr lang="en-US" dirty="0"/>
              <a:t> (allergic conjunctivitis), and </a:t>
            </a:r>
            <a:r>
              <a:rPr lang="en-US" b="1" dirty="0"/>
              <a:t>rashes</a:t>
            </a:r>
            <a:r>
              <a:rPr lang="en-US" dirty="0"/>
              <a:t> (contact </a:t>
            </a:r>
            <a:r>
              <a:rPr lang="en-US" dirty="0" err="1"/>
              <a:t>urticaria</a:t>
            </a:r>
            <a:r>
              <a:rPr lang="en-US" dirty="0"/>
              <a:t>, </a:t>
            </a:r>
            <a:r>
              <a:rPr lang="en-US" dirty="0" err="1"/>
              <a:t>atopy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Allergy symptoms usually evolve over a period of </a:t>
            </a:r>
            <a:r>
              <a:rPr lang="en-US" dirty="0" smtClean="0"/>
              <a:t>1-3 </a:t>
            </a:r>
            <a:r>
              <a:rPr lang="en-US" dirty="0"/>
              <a:t>years and may lead to acute anaphylaxis in a small number of patients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Lab Animal Allergy </a:t>
            </a:r>
            <a:r>
              <a:rPr lang="en-US" dirty="0"/>
              <a:t>can lead to </a:t>
            </a:r>
            <a:r>
              <a:rPr lang="en-US" dirty="0" smtClean="0"/>
              <a:t>asthma (which can be a permanent medical condition)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Laboratory Animal Allergies</a:t>
            </a:r>
          </a:p>
        </p:txBody>
      </p:sp>
      <p:sp>
        <p:nvSpPr>
          <p:cNvPr id="495" name="Shape 495"/>
          <p:cNvSpPr txBox="1">
            <a:spLocks noGrp="1"/>
          </p:cNvSpPr>
          <p:nvPr>
            <p:ph type="body" idx="1"/>
          </p:nvPr>
        </p:nvSpPr>
        <p:spPr>
          <a:xfrm>
            <a:off x="3805030" y="1645921"/>
            <a:ext cx="6588650" cy="4937759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3600" i="1" dirty="0" smtClean="0">
                <a:sym typeface="Arial"/>
                <a:rtl val="0"/>
              </a:rPr>
              <a:t> Objectives</a:t>
            </a:r>
            <a:r>
              <a:rPr lang="en-US" sz="3600" i="1" dirty="0">
                <a:sym typeface="Arial"/>
                <a:rtl val="0"/>
              </a:rPr>
              <a:t>:</a:t>
            </a:r>
            <a:endParaRPr lang="en-US" sz="3240" i="1" dirty="0">
              <a:sym typeface="Arial"/>
              <a:rtl val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lang="en-US" sz="2880" i="1" dirty="0">
              <a:sym typeface="Arial"/>
              <a:rtl val="0"/>
            </a:endParaRPr>
          </a:p>
          <a:p>
            <a:pPr marL="742942" lvl="2" indent="-342896">
              <a:lnSpc>
                <a:spcPct val="80000"/>
              </a:lnSpc>
              <a:spcBef>
                <a:spcPts val="1000"/>
              </a:spcBef>
              <a:buSzPct val="100358"/>
            </a:pPr>
            <a:r>
              <a:rPr lang="en-US" sz="2880" i="1" dirty="0">
                <a:sym typeface="Arial"/>
                <a:rtl val="0"/>
              </a:rPr>
              <a:t> </a:t>
            </a:r>
            <a:r>
              <a:rPr lang="en-US" sz="2520" i="1" dirty="0">
                <a:sym typeface="Arial"/>
                <a:rtl val="0"/>
              </a:rPr>
              <a:t>Are you likely to become allergic to lab animals?</a:t>
            </a:r>
          </a:p>
          <a:p>
            <a:pPr marL="742942" lvl="2" indent="-342896">
              <a:lnSpc>
                <a:spcPct val="80000"/>
              </a:lnSpc>
              <a:spcBef>
                <a:spcPts val="1000"/>
              </a:spcBef>
              <a:buSzPct val="100358"/>
            </a:pPr>
            <a:r>
              <a:rPr lang="en-US" sz="2520" i="1" dirty="0">
                <a:sym typeface="Arial"/>
                <a:rtl val="0"/>
              </a:rPr>
              <a:t>Allergens and exposure</a:t>
            </a:r>
          </a:p>
          <a:p>
            <a:pPr marL="742942" lvl="2" indent="-342896">
              <a:lnSpc>
                <a:spcPct val="80000"/>
              </a:lnSpc>
              <a:spcBef>
                <a:spcPts val="1000"/>
              </a:spcBef>
              <a:buSzPct val="100358"/>
            </a:pPr>
            <a:r>
              <a:rPr lang="en-US" sz="2520" i="1" dirty="0">
                <a:rtl val="0"/>
              </a:rPr>
              <a:t> </a:t>
            </a:r>
            <a:r>
              <a:rPr lang="en-US" sz="2520" i="1" dirty="0" smtClean="0">
                <a:rtl val="0"/>
              </a:rPr>
              <a:t>Health Issues </a:t>
            </a:r>
            <a:r>
              <a:rPr lang="en-US" sz="2520" i="1" dirty="0">
                <a:rtl val="0"/>
              </a:rPr>
              <a:t>caused by Animal Allergens</a:t>
            </a:r>
          </a:p>
          <a:p>
            <a:pPr marL="742942" lvl="2" indent="-342896">
              <a:lnSpc>
                <a:spcPct val="80000"/>
              </a:lnSpc>
              <a:spcBef>
                <a:spcPts val="1000"/>
              </a:spcBef>
              <a:buSzPct val="100358"/>
            </a:pPr>
            <a:r>
              <a:rPr lang="en-US" sz="2520" i="1" dirty="0">
                <a:sym typeface="Arial"/>
                <a:rtl val="0"/>
              </a:rPr>
              <a:t> Causes and Prevention</a:t>
            </a:r>
          </a:p>
        </p:txBody>
      </p:sp>
      <p:sp>
        <p:nvSpPr>
          <p:cNvPr id="497" name="Shape 497"/>
          <p:cNvSpPr txBox="1"/>
          <p:nvPr/>
        </p:nvSpPr>
        <p:spPr>
          <a:xfrm>
            <a:off x="4518007" y="5919773"/>
            <a:ext cx="3319762" cy="343214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algn="ctr">
              <a:lnSpc>
                <a:spcPct val="120138"/>
              </a:lnSpc>
            </a:pPr>
            <a:endParaRPr lang="en-US" b="1" kern="0" dirty="0">
              <a:solidFill>
                <a:srgbClr val="292929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4091843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 txBox="1">
            <a:spLocks noGrp="1"/>
          </p:cNvSpPr>
          <p:nvPr>
            <p:ph type="title"/>
          </p:nvPr>
        </p:nvSpPr>
        <p:spPr>
          <a:xfrm>
            <a:off x="533994" y="728615"/>
            <a:ext cx="10492510" cy="1280890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Prevention and Treatment of </a:t>
            </a: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Lab Animal Allergies</a:t>
            </a:r>
          </a:p>
        </p:txBody>
      </p:sp>
      <p:sp>
        <p:nvSpPr>
          <p:cNvPr id="605" name="Shape 605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34290" tIns="34290" rIns="34290" bIns="34290" numCol="1" rtlCol="0" anchor="t" anchorCtr="0">
            <a:noAutofit/>
          </a:bodyPr>
          <a:lstStyle/>
          <a:p>
            <a:pPr>
              <a:lnSpc>
                <a:spcPct val="80000"/>
              </a:lnSpc>
              <a:buSzPct val="98765"/>
            </a:pPr>
            <a:r>
              <a:rPr lang="en-US" sz="2400" i="1" dirty="0">
                <a:sym typeface="Arial"/>
                <a:rtl val="0"/>
              </a:rPr>
              <a:t> Early intervention</a:t>
            </a:r>
          </a:p>
          <a:p>
            <a:pPr lvl="1">
              <a:lnSpc>
                <a:spcPct val="80000"/>
              </a:lnSpc>
              <a:buSzPct val="98765"/>
              <a:buFont typeface="Arial" panose="020B0604020202020204" pitchFamily="34" charset="0"/>
              <a:buChar char="•"/>
            </a:pPr>
            <a:r>
              <a:rPr lang="en-US" sz="2000" i="1" dirty="0">
                <a:sym typeface="Arial"/>
                <a:rtl val="0"/>
              </a:rPr>
              <a:t> </a:t>
            </a:r>
            <a:r>
              <a:rPr lang="en-US" sz="2000" dirty="0">
                <a:sym typeface="Arial"/>
                <a:rtl val="0"/>
              </a:rPr>
              <a:t>Tell your doctor or Health services as soon as you </a:t>
            </a:r>
            <a:r>
              <a:rPr lang="en-US" sz="2000" dirty="0" smtClean="0">
                <a:sym typeface="Arial"/>
                <a:rtl val="0"/>
              </a:rPr>
              <a:t>notice symptoms</a:t>
            </a:r>
          </a:p>
          <a:p>
            <a:pPr lvl="1">
              <a:lnSpc>
                <a:spcPct val="80000"/>
              </a:lnSpc>
              <a:buSzPct val="98765"/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Arial"/>
                <a:rtl val="0"/>
              </a:rPr>
              <a:t>Follow treatment recommendations</a:t>
            </a:r>
            <a:endParaRPr lang="en-US" sz="2000" dirty="0">
              <a:sym typeface="Arial"/>
              <a:rtl val="0"/>
            </a:endParaRPr>
          </a:p>
          <a:p>
            <a:pPr>
              <a:lnSpc>
                <a:spcPct val="80000"/>
              </a:lnSpc>
              <a:buSzPct val="98765"/>
            </a:pPr>
            <a:r>
              <a:rPr lang="en-US" sz="2400" i="1" dirty="0">
                <a:sym typeface="Arial"/>
                <a:rtl val="0"/>
              </a:rPr>
              <a:t> </a:t>
            </a:r>
            <a:r>
              <a:rPr lang="en-US" sz="2400" i="1" dirty="0" smtClean="0">
                <a:sym typeface="Arial"/>
                <a:rtl val="0"/>
              </a:rPr>
              <a:t>Appropriate precaution</a:t>
            </a:r>
            <a:endParaRPr lang="en-US" sz="2400" i="1" dirty="0">
              <a:sym typeface="Arial"/>
              <a:rtl val="0"/>
            </a:endParaRPr>
          </a:p>
          <a:p>
            <a:pPr lvl="1">
              <a:lnSpc>
                <a:spcPct val="80000"/>
              </a:lnSpc>
              <a:buSzPct val="98765"/>
              <a:buFont typeface="Arial" panose="020B0604020202020204" pitchFamily="34" charset="0"/>
              <a:buChar char="•"/>
            </a:pPr>
            <a:r>
              <a:rPr lang="en-US" sz="2000" i="1" dirty="0">
                <a:sym typeface="Arial"/>
                <a:rtl val="0"/>
              </a:rPr>
              <a:t> </a:t>
            </a:r>
            <a:r>
              <a:rPr lang="en-US" sz="2000" dirty="0">
                <a:sym typeface="Arial"/>
                <a:rtl val="0"/>
              </a:rPr>
              <a:t>Wear PPE at work </a:t>
            </a:r>
          </a:p>
          <a:p>
            <a:pPr lvl="1">
              <a:lnSpc>
                <a:spcPct val="80000"/>
              </a:lnSpc>
              <a:buSzPct val="98765"/>
              <a:buFont typeface="Arial" panose="020B0604020202020204" pitchFamily="34" charset="0"/>
              <a:buChar char="•"/>
            </a:pPr>
            <a:r>
              <a:rPr lang="en-US" sz="2000" dirty="0">
                <a:sym typeface="Arial"/>
                <a:rtl val="0"/>
              </a:rPr>
              <a:t> Don’t take allergens home on street </a:t>
            </a:r>
            <a:r>
              <a:rPr lang="en-US" sz="2000" dirty="0" smtClean="0">
                <a:sym typeface="Arial"/>
                <a:rtl val="0"/>
              </a:rPr>
              <a:t>clothes</a:t>
            </a:r>
            <a:endParaRPr lang="en-US" sz="2000" dirty="0">
              <a:sym typeface="Arial"/>
              <a:rtl val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SzPct val="98765"/>
            </a:pPr>
            <a:r>
              <a:rPr lang="en-US" sz="2400" i="1" dirty="0">
                <a:sym typeface="Arial"/>
                <a:rtl val="0"/>
              </a:rPr>
              <a:t> </a:t>
            </a:r>
            <a:r>
              <a:rPr lang="en-US" sz="2400" dirty="0">
                <a:sym typeface="Arial"/>
                <a:rtl val="0"/>
              </a:rPr>
              <a:t>Avoid allergens- home or </a:t>
            </a:r>
            <a:r>
              <a:rPr lang="en-US" sz="2400" dirty="0" smtClean="0">
                <a:sym typeface="Arial"/>
                <a:rtl val="0"/>
              </a:rPr>
              <a:t>workplace</a:t>
            </a:r>
          </a:p>
          <a:p>
            <a:pPr>
              <a:lnSpc>
                <a:spcPct val="80000"/>
              </a:lnSpc>
              <a:buSzPct val="98765"/>
            </a:pPr>
            <a:endParaRPr lang="en-US" sz="2400" dirty="0">
              <a:sym typeface="Arial"/>
              <a:rtl val="0"/>
            </a:endParaRPr>
          </a:p>
          <a:p>
            <a:pPr>
              <a:lnSpc>
                <a:spcPct val="80000"/>
              </a:lnSpc>
              <a:buSzPct val="98765"/>
            </a:pPr>
            <a:r>
              <a:rPr lang="en-US" sz="2400" b="1" i="1" dirty="0" smtClean="0">
                <a:sym typeface="Arial"/>
                <a:rtl val="0"/>
              </a:rPr>
              <a:t> </a:t>
            </a:r>
            <a:r>
              <a:rPr lang="en-US" sz="2400" b="1" dirty="0">
                <a:sym typeface="Arial"/>
                <a:rtl val="0"/>
              </a:rPr>
              <a:t>Allergy prevention is better than any allergy treatment!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267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 txBox="1">
            <a:spLocks noGrp="1"/>
          </p:cNvSpPr>
          <p:nvPr>
            <p:ph type="title" idx="4294967295"/>
          </p:nvPr>
        </p:nvSpPr>
        <p:spPr>
          <a:xfrm>
            <a:off x="2434613" y="457200"/>
            <a:ext cx="8233387" cy="832777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NIOSH Recommendations</a:t>
            </a:r>
          </a:p>
        </p:txBody>
      </p:sp>
      <p:sp>
        <p:nvSpPr>
          <p:cNvPr id="614" name="Shape 614"/>
          <p:cNvSpPr txBox="1">
            <a:spLocks noGrp="1"/>
          </p:cNvSpPr>
          <p:nvPr>
            <p:ph type="body" idx="4294967295"/>
          </p:nvPr>
        </p:nvSpPr>
        <p:spPr>
          <a:xfrm>
            <a:off x="3122772" y="1499833"/>
            <a:ext cx="7545228" cy="4999552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>
              <a:lnSpc>
                <a:spcPct val="80000"/>
              </a:lnSpc>
              <a:buSzPct val="98765"/>
            </a:pPr>
            <a:r>
              <a:rPr lang="en-US" sz="2880" i="1" dirty="0" smtClean="0">
                <a:sym typeface="Arial"/>
                <a:rtl val="0"/>
              </a:rPr>
              <a:t> </a:t>
            </a:r>
            <a:r>
              <a:rPr lang="en-US" sz="2800" b="1" i="1" dirty="0" smtClean="0">
                <a:sym typeface="Arial"/>
                <a:rtl val="0"/>
              </a:rPr>
              <a:t>Avoid </a:t>
            </a:r>
            <a:r>
              <a:rPr lang="en-US" sz="2800" b="1" i="1" dirty="0">
                <a:sym typeface="Arial"/>
                <a:rtl val="0"/>
              </a:rPr>
              <a:t>wearing street clothes while working </a:t>
            </a:r>
            <a:endParaRPr lang="en-US" sz="2800" b="1" i="1" dirty="0" smtClean="0">
              <a:sym typeface="Arial"/>
              <a:rtl val="0"/>
            </a:endParaRPr>
          </a:p>
          <a:p>
            <a:pPr>
              <a:lnSpc>
                <a:spcPct val="80000"/>
              </a:lnSpc>
              <a:buSzPct val="98765"/>
            </a:pPr>
            <a:endParaRPr lang="en-US" sz="2800" b="1" i="1" dirty="0">
              <a:sym typeface="Arial"/>
              <a:rtl val="0"/>
            </a:endParaRPr>
          </a:p>
          <a:p>
            <a:pPr>
              <a:lnSpc>
                <a:spcPct val="80000"/>
              </a:lnSpc>
              <a:buSzPct val="98765"/>
            </a:pPr>
            <a:r>
              <a:rPr lang="en-US" sz="2800" dirty="0">
                <a:sym typeface="Arial"/>
                <a:rtl val="0"/>
              </a:rPr>
              <a:t> </a:t>
            </a:r>
            <a:r>
              <a:rPr lang="en-US" sz="2800" dirty="0" smtClean="0">
                <a:sym typeface="Arial"/>
                <a:rtl val="0"/>
              </a:rPr>
              <a:t>Leave </a:t>
            </a:r>
            <a:r>
              <a:rPr lang="en-US" sz="2800" dirty="0">
                <a:sym typeface="Arial"/>
                <a:rtl val="0"/>
              </a:rPr>
              <a:t>work clothes at the workplace to avoid exposing family members / </a:t>
            </a:r>
            <a:r>
              <a:rPr lang="en-US" sz="2800" dirty="0" smtClean="0">
                <a:sym typeface="Arial"/>
                <a:rtl val="0"/>
              </a:rPr>
              <a:t>roommates</a:t>
            </a:r>
          </a:p>
          <a:p>
            <a:pPr>
              <a:lnSpc>
                <a:spcPct val="80000"/>
              </a:lnSpc>
              <a:buSzPct val="98765"/>
            </a:pPr>
            <a:endParaRPr lang="en-US" sz="2800" dirty="0">
              <a:sym typeface="Arial"/>
              <a:rtl val="0"/>
            </a:endParaRPr>
          </a:p>
          <a:p>
            <a:pPr>
              <a:lnSpc>
                <a:spcPct val="80000"/>
              </a:lnSpc>
              <a:buSzPct val="98765"/>
            </a:pPr>
            <a:r>
              <a:rPr lang="en-US" sz="2800" dirty="0">
                <a:sym typeface="Arial"/>
                <a:rtl val="0"/>
              </a:rPr>
              <a:t> Keep all cages and work areas clean!</a:t>
            </a:r>
          </a:p>
        </p:txBody>
      </p:sp>
    </p:spTree>
    <p:extLst>
      <p:ext uri="{BB962C8B-B14F-4D97-AF65-F5344CB8AC3E}">
        <p14:creationId xmlns:p14="http://schemas.microsoft.com/office/powerpoint/2010/main" val="16651206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9451" y="470263"/>
            <a:ext cx="11460480" cy="8229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NIOSH Recommendations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330616" y="1645921"/>
            <a:ext cx="7063064" cy="4937759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000"/>
              </a:spcBef>
              <a:buClr>
                <a:srgbClr val="A53010"/>
              </a:buClr>
            </a:pPr>
            <a:r>
              <a:rPr lang="en-US" sz="2880" i="1" dirty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  <a:rtl val="0"/>
              </a:rPr>
              <a:t> </a:t>
            </a:r>
            <a:r>
              <a:rPr lang="en-US" sz="2880" dirty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  <a:rtl val="0"/>
              </a:rPr>
              <a:t>Preventative </a:t>
            </a:r>
            <a:r>
              <a:rPr lang="en-US" sz="2880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  <a:rtl val="0"/>
              </a:rPr>
              <a:t>measures:</a:t>
            </a:r>
            <a:endParaRPr lang="en-US" sz="2880" dirty="0">
              <a:solidFill>
                <a:prstClr val="black">
                  <a:lumMod val="75000"/>
                  <a:lumOff val="25000"/>
                </a:prstClr>
              </a:solidFill>
              <a:sym typeface="Arial"/>
              <a:rtl val="0"/>
            </a:endParaRPr>
          </a:p>
          <a:p>
            <a:pPr lvl="1">
              <a:lnSpc>
                <a:spcPct val="80000"/>
              </a:lnSpc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480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  <a:rtl val="0"/>
              </a:rPr>
              <a:t>Animal </a:t>
            </a:r>
            <a:r>
              <a:rPr lang="en-US" sz="2480" dirty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  <a:rtl val="0"/>
              </a:rPr>
              <a:t>handlers should take steps to protect themselves from exposure to animals and animal products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480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  <a:rtl val="0"/>
              </a:rPr>
              <a:t>Reduce </a:t>
            </a:r>
            <a:r>
              <a:rPr lang="en-US" sz="2480" dirty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  <a:rtl val="0"/>
              </a:rPr>
              <a:t>skin contact and inhalation by wearing PPE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480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  <a:rtl val="0"/>
              </a:rPr>
              <a:t>Perform </a:t>
            </a:r>
            <a:r>
              <a:rPr lang="en-US" sz="2480" dirty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  <a:rtl val="0"/>
              </a:rPr>
              <a:t>animal manipulations within ventilated hoods when possible </a:t>
            </a:r>
            <a:endParaRPr lang="en-US" sz="2480" dirty="0" smtClean="0">
              <a:solidFill>
                <a:prstClr val="black">
                  <a:lumMod val="75000"/>
                  <a:lumOff val="25000"/>
                </a:prstClr>
              </a:solidFill>
              <a:sym typeface="Arial"/>
              <a:rtl val="0"/>
            </a:endParaRPr>
          </a:p>
          <a:p>
            <a:pPr lvl="1">
              <a:lnSpc>
                <a:spcPct val="80000"/>
              </a:lnSpc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480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  <a:rtl val="0"/>
              </a:rPr>
              <a:t>HEPA </a:t>
            </a:r>
            <a:r>
              <a:rPr lang="en-US" sz="2480" dirty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  <a:rtl val="0"/>
              </a:rPr>
              <a:t>ventilated cages </a:t>
            </a:r>
            <a:r>
              <a:rPr lang="en-US" sz="2480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  <a:rtl val="0"/>
              </a:rPr>
              <a:t>are recommended when feasible </a:t>
            </a:r>
          </a:p>
          <a:p>
            <a:pPr marL="514346" lvl="1" indent="0">
              <a:lnSpc>
                <a:spcPct val="80000"/>
              </a:lnSpc>
              <a:spcBef>
                <a:spcPts val="1000"/>
              </a:spcBef>
              <a:buClr>
                <a:srgbClr val="A53010"/>
              </a:buClr>
              <a:buNone/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  <a:rtl val="0"/>
              </a:rPr>
              <a:t>(~ 50 µ filter top cages are available at UNCG, HEPA ventilated cages are not available)</a:t>
            </a:r>
            <a:endParaRPr lang="en-US" sz="2480" dirty="0">
              <a:solidFill>
                <a:prstClr val="black">
                  <a:lumMod val="75000"/>
                  <a:lumOff val="25000"/>
                </a:prstClr>
              </a:solidFill>
              <a:sym typeface="Arial"/>
              <a:rtl val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5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7" y="509454"/>
            <a:ext cx="11460480" cy="8229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PPE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549236" y="1645921"/>
            <a:ext cx="3181004" cy="4937759"/>
          </a:xfrm>
        </p:spPr>
        <p:txBody>
          <a:bodyPr/>
          <a:lstStyle/>
          <a:p>
            <a:r>
              <a:rPr lang="en-US" sz="2800" dirty="0" smtClean="0"/>
              <a:t> Lab Coat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Dedicated to facility, leave it there!</a:t>
            </a:r>
          </a:p>
          <a:p>
            <a:pPr marL="342896" lvl="1" indent="-342896"/>
            <a:r>
              <a:rPr lang="en-US" sz="2800" dirty="0" smtClean="0"/>
              <a:t> Shoe </a:t>
            </a:r>
            <a:r>
              <a:rPr lang="en-US" sz="2800" dirty="0"/>
              <a:t>covers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Don’t track allergens out of the facility!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800" dirty="0" smtClean="0"/>
              <a:t> Gloves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Nitrile or latex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latex allergy common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342896" lvl="1" indent="-342896"/>
            <a:r>
              <a:rPr lang="en-US" sz="2800" dirty="0" smtClean="0"/>
              <a:t> N-95 respirators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those with </a:t>
            </a:r>
            <a:r>
              <a:rPr lang="en-US" dirty="0" smtClean="0"/>
              <a:t>allergies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Medical screening prior to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Annual Fit test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Shape 621"/>
          <p:cNvSpPr txBox="1">
            <a:spLocks noGrp="1"/>
          </p:cNvSpPr>
          <p:nvPr>
            <p:ph type="title" idx="4294967295"/>
          </p:nvPr>
        </p:nvSpPr>
        <p:spPr>
          <a:xfrm>
            <a:off x="2316450" y="425200"/>
            <a:ext cx="7703820" cy="845748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Work Practices and Prevention</a:t>
            </a:r>
          </a:p>
        </p:txBody>
      </p:sp>
      <p:sp>
        <p:nvSpPr>
          <p:cNvPr id="622" name="Shape 622"/>
          <p:cNvSpPr txBox="1">
            <a:spLocks noGrp="1"/>
          </p:cNvSpPr>
          <p:nvPr>
            <p:ph type="body" idx="4294967295"/>
          </p:nvPr>
        </p:nvSpPr>
        <p:spPr>
          <a:xfrm>
            <a:off x="3885537" y="1666845"/>
            <a:ext cx="6243021" cy="4090511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>
              <a:lnSpc>
                <a:spcPct val="80000"/>
              </a:lnSpc>
              <a:buSzPct val="98765"/>
            </a:pPr>
            <a:r>
              <a:rPr lang="en-US" sz="280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i="1" dirty="0">
                <a:sym typeface="Arial"/>
                <a:rtl val="0"/>
              </a:rPr>
              <a:t>Dedicated </a:t>
            </a:r>
            <a:r>
              <a:rPr lang="en-US" sz="2800" i="1" dirty="0">
                <a:rtl val="0"/>
              </a:rPr>
              <a:t>lab coats</a:t>
            </a:r>
            <a:r>
              <a:rPr lang="en-US" sz="2800" i="1" dirty="0">
                <a:sym typeface="Arial"/>
                <a:rtl val="0"/>
              </a:rPr>
              <a:t> and disposable PPE are provided to minimize contact with </a:t>
            </a:r>
            <a:r>
              <a:rPr lang="en-US" sz="2800" i="1" dirty="0" smtClean="0">
                <a:sym typeface="Arial"/>
                <a:rtl val="0"/>
              </a:rPr>
              <a:t>allergens</a:t>
            </a:r>
          </a:p>
          <a:p>
            <a:pPr>
              <a:lnSpc>
                <a:spcPct val="80000"/>
              </a:lnSpc>
              <a:buSzPct val="98765"/>
            </a:pPr>
            <a:endParaRPr lang="en-US" sz="2800" dirty="0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lnSpc>
                <a:spcPct val="80000"/>
              </a:lnSpc>
              <a:buSzPct val="98765"/>
            </a:pPr>
            <a:r>
              <a:rPr lang="en-US" sz="2800" dirty="0" smtClean="0">
                <a:sym typeface="Arial"/>
                <a:rtl val="0"/>
              </a:rPr>
              <a:t> Education </a:t>
            </a:r>
            <a:r>
              <a:rPr lang="en-US" sz="2800" dirty="0">
                <a:sym typeface="Arial"/>
                <a:rtl val="0"/>
              </a:rPr>
              <a:t>and training </a:t>
            </a:r>
            <a:r>
              <a:rPr lang="en-US" sz="2800" dirty="0" smtClean="0">
                <a:sym typeface="Arial"/>
                <a:rtl val="0"/>
              </a:rPr>
              <a:t>programs</a:t>
            </a:r>
          </a:p>
          <a:p>
            <a:pPr>
              <a:lnSpc>
                <a:spcPct val="80000"/>
              </a:lnSpc>
              <a:buSzPct val="98765"/>
            </a:pPr>
            <a:endParaRPr lang="en-US" sz="2800" dirty="0">
              <a:sym typeface="Arial"/>
              <a:rtl val="0"/>
            </a:endParaRPr>
          </a:p>
          <a:p>
            <a:pPr>
              <a:lnSpc>
                <a:spcPct val="80000"/>
              </a:lnSpc>
              <a:buSzPct val="98765"/>
            </a:pPr>
            <a:r>
              <a:rPr lang="en-US" sz="2800" dirty="0" smtClean="0">
                <a:sym typeface="Arial"/>
                <a:rtl val="0"/>
              </a:rPr>
              <a:t> Hoods available for procedures</a:t>
            </a:r>
            <a:endParaRPr lang="en-US" sz="2800" dirty="0">
              <a:sym typeface="Arial"/>
              <a:rtl val="0"/>
            </a:endParaRPr>
          </a:p>
          <a:p>
            <a:pPr>
              <a:lnSpc>
                <a:spcPct val="80000"/>
              </a:lnSpc>
              <a:buSzPct val="98765"/>
            </a:pPr>
            <a:endParaRPr lang="en-US" sz="2800" i="1" dirty="0">
              <a:sym typeface="Arial"/>
              <a:rtl val="0"/>
            </a:endParaRPr>
          </a:p>
          <a:p>
            <a:pPr>
              <a:lnSpc>
                <a:spcPct val="80000"/>
              </a:lnSpc>
              <a:buSzPct val="98765"/>
            </a:pPr>
            <a:r>
              <a:rPr lang="en-US" sz="2800" i="1" dirty="0">
                <a:sym typeface="Arial"/>
                <a:rtl val="0"/>
              </a:rPr>
              <a:t> Personal Protective Equipment</a:t>
            </a:r>
          </a:p>
          <a:p>
            <a:pPr>
              <a:lnSpc>
                <a:spcPct val="80000"/>
              </a:lnSpc>
              <a:buSzPct val="98765"/>
            </a:pPr>
            <a:endParaRPr lang="en-US" sz="2800" i="1" dirty="0">
              <a:sym typeface="Arial"/>
              <a:rtl val="0"/>
            </a:endParaRPr>
          </a:p>
          <a:p>
            <a:pPr marL="0" indent="0">
              <a:lnSpc>
                <a:spcPct val="80000"/>
              </a:lnSpc>
              <a:buSzPct val="98765"/>
              <a:buNone/>
            </a:pPr>
            <a:endParaRPr sz="2399" b="1" dirty="0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algn="ctr">
              <a:lnSpc>
                <a:spcPct val="119791"/>
              </a:lnSpc>
              <a:spcBef>
                <a:spcPts val="431"/>
              </a:spcBef>
              <a:buNone/>
            </a:pPr>
            <a:endParaRPr sz="2399" b="1" dirty="0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3" name="Shape 6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606139" y="5994382"/>
            <a:ext cx="5124442" cy="542903"/>
          </a:xfrm>
          <a:prstGeom prst="rect">
            <a:avLst/>
          </a:prstGeom>
        </p:spPr>
      </p:pic>
      <p:sp>
        <p:nvSpPr>
          <p:cNvPr id="624" name="Shape 624"/>
          <p:cNvSpPr txBox="1"/>
          <p:nvPr/>
        </p:nvSpPr>
        <p:spPr>
          <a:xfrm>
            <a:off x="3678218" y="5994382"/>
            <a:ext cx="4980285" cy="495607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algn="ctr">
              <a:lnSpc>
                <a:spcPct val="120089"/>
              </a:lnSpc>
            </a:pPr>
            <a:r>
              <a:rPr lang="en-US" sz="2800" b="1" kern="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WEAR YOUR PPE !!!</a:t>
            </a:r>
          </a:p>
        </p:txBody>
      </p:sp>
    </p:spTree>
    <p:extLst>
      <p:ext uri="{BB962C8B-B14F-4D97-AF65-F5344CB8AC3E}">
        <p14:creationId xmlns:p14="http://schemas.microsoft.com/office/powerpoint/2010/main" val="25044806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 idx="4294967295"/>
          </p:nvPr>
        </p:nvSpPr>
        <p:spPr>
          <a:xfrm>
            <a:off x="2016036" y="306320"/>
            <a:ext cx="9784079" cy="1013029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Allergen </a:t>
            </a:r>
            <a:r>
              <a:rPr lang="en-US" sz="40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containment within the facility </a:t>
            </a:r>
            <a:endParaRPr lang="en-US" sz="400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27" name="Shape 327"/>
          <p:cNvSpPr txBox="1">
            <a:spLocks noGrp="1"/>
          </p:cNvSpPr>
          <p:nvPr>
            <p:ph type="body" idx="4294967295"/>
          </p:nvPr>
        </p:nvSpPr>
        <p:spPr>
          <a:xfrm>
            <a:off x="2847702" y="2027397"/>
            <a:ext cx="9065621" cy="4299108"/>
          </a:xfrm>
          <a:prstGeom prst="rect">
            <a:avLst/>
          </a:prstGeom>
        </p:spPr>
        <p:txBody>
          <a:bodyPr vert="horz" lIns="34290" tIns="34290" rIns="34290" bIns="34290" rtlCol="0" anchor="ctr" anchorCtr="0">
            <a:noAutofit/>
          </a:bodyPr>
          <a:lstStyle/>
          <a:p>
            <a:pPr marL="119381" indent="0">
              <a:lnSpc>
                <a:spcPct val="108035"/>
              </a:lnSpc>
              <a:spcBef>
                <a:spcPts val="0"/>
              </a:spcBef>
              <a:buClr>
                <a:srgbClr val="292929"/>
              </a:buClr>
              <a:buSzPct val="100358"/>
              <a:buNone/>
            </a:pPr>
            <a:r>
              <a:rPr lang="en-US" sz="28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Air pressure in animal rooms is maintained negative relative to the corridor </a:t>
            </a:r>
            <a:r>
              <a:rPr lang="en-US" sz="2800" u="sng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only when the door is closed</a:t>
            </a:r>
          </a:p>
          <a:p>
            <a:pPr marL="697239" lvl="1" indent="-342900">
              <a:lnSpc>
                <a:spcPct val="108333"/>
              </a:lnSpc>
              <a:spcBef>
                <a:spcPts val="329"/>
              </a:spcBef>
              <a:buSzPct val="99999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When </a:t>
            </a:r>
            <a:r>
              <a:rPr lang="en-US" sz="24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the doors are held open for more than a few seconds, airflow equalizes and air (and airborne allergens) backflow into the </a:t>
            </a:r>
            <a:r>
              <a:rPr lang="en-US" sz="24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corridor</a:t>
            </a:r>
          </a:p>
          <a:p>
            <a:pPr marL="697239" lvl="1" indent="-342900">
              <a:lnSpc>
                <a:spcPct val="108333"/>
              </a:lnSpc>
              <a:spcBef>
                <a:spcPts val="329"/>
              </a:spcBef>
              <a:buSzPct val="99999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Keep doors in the facility closed</a:t>
            </a:r>
          </a:p>
          <a:p>
            <a:pPr marL="1554480" lvl="3" indent="-342900">
              <a:lnSpc>
                <a:spcPct val="108333"/>
              </a:lnSpc>
              <a:spcBef>
                <a:spcPts val="329"/>
              </a:spcBef>
              <a:buSzPct val="99999"/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292929"/>
              </a:solidFill>
              <a:ea typeface="Arial"/>
              <a:cs typeface="Arial"/>
              <a:sym typeface="Arial"/>
            </a:endParaRPr>
          </a:p>
          <a:p>
            <a:pPr marL="119381" lvl="3" indent="0">
              <a:lnSpc>
                <a:spcPct val="108035"/>
              </a:lnSpc>
              <a:spcBef>
                <a:spcPts val="0"/>
              </a:spcBef>
              <a:buClr>
                <a:srgbClr val="292929"/>
              </a:buClr>
              <a:buSzPct val="100358"/>
              <a:buNone/>
            </a:pPr>
            <a:r>
              <a:rPr lang="en-US" sz="28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Don’t wear your PPE outside the facility!</a:t>
            </a:r>
          </a:p>
        </p:txBody>
      </p:sp>
    </p:spTree>
    <p:extLst>
      <p:ext uri="{BB962C8B-B14F-4D97-AF65-F5344CB8AC3E}">
        <p14:creationId xmlns:p14="http://schemas.microsoft.com/office/powerpoint/2010/main" val="36691037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89" y="483326"/>
            <a:ext cx="11460480" cy="822960"/>
          </a:xfrm>
        </p:spPr>
        <p:txBody>
          <a:bodyPr>
            <a:noAutofit/>
          </a:bodyPr>
          <a:lstStyle/>
          <a:p>
            <a:r>
              <a:rPr lang="en-US" sz="4000" dirty="0" smtClean="0"/>
              <a:t>If you might be allergic to our animals…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0836" y="1645921"/>
            <a:ext cx="9175404" cy="4937759"/>
          </a:xfrm>
        </p:spPr>
        <p:txBody>
          <a:bodyPr/>
          <a:lstStyle/>
          <a:p>
            <a:r>
              <a:rPr lang="en-US" dirty="0" smtClean="0"/>
              <a:t>Notify your supervisor or PI</a:t>
            </a:r>
          </a:p>
          <a:p>
            <a:endParaRPr lang="en-US" dirty="0"/>
          </a:p>
          <a:p>
            <a:r>
              <a:rPr lang="en-US" dirty="0" smtClean="0"/>
              <a:t>Notify Occupational Health medical staff</a:t>
            </a:r>
          </a:p>
          <a:p>
            <a:endParaRPr lang="en-US" dirty="0"/>
          </a:p>
          <a:p>
            <a:r>
              <a:rPr lang="en-US" dirty="0" smtClean="0"/>
              <a:t>Consult with the Environmental Health and Safety office to schedule fit testing and respirator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5" y="496389"/>
            <a:ext cx="11460480" cy="8229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2436" y="1645921"/>
            <a:ext cx="9073804" cy="4937759"/>
          </a:xfrm>
        </p:spPr>
        <p:txBody>
          <a:bodyPr/>
          <a:lstStyle/>
          <a:p>
            <a:r>
              <a:rPr lang="en-US" sz="2800" dirty="0" smtClean="0"/>
              <a:t>Please direct </a:t>
            </a:r>
            <a:r>
              <a:rPr lang="en-US" sz="2800" dirty="0"/>
              <a:t>questions </a:t>
            </a:r>
            <a:r>
              <a:rPr lang="en-US" sz="2800" dirty="0" smtClean="0"/>
              <a:t>to: </a:t>
            </a:r>
          </a:p>
          <a:p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Environmental </a:t>
            </a:r>
            <a:r>
              <a:rPr lang="en-US" dirty="0"/>
              <a:t>Health and Safety </a:t>
            </a:r>
            <a:r>
              <a:rPr lang="en-US" dirty="0" smtClean="0"/>
              <a:t>office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Facility </a:t>
            </a:r>
            <a:r>
              <a:rPr lang="en-US" dirty="0"/>
              <a:t>V</a:t>
            </a:r>
            <a:r>
              <a:rPr lang="en-US" dirty="0" smtClean="0"/>
              <a:t>eterinarian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Occupational health doctor at health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 txBox="1">
            <a:spLocks noGrp="1"/>
          </p:cNvSpPr>
          <p:nvPr>
            <p:ph type="title" idx="4294967295"/>
          </p:nvPr>
        </p:nvSpPr>
        <p:spPr>
          <a:xfrm>
            <a:off x="1524000" y="142875"/>
            <a:ext cx="7042309" cy="1391603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References</a:t>
            </a:r>
          </a:p>
        </p:txBody>
      </p:sp>
      <p:sp>
        <p:nvSpPr>
          <p:cNvPr id="633" name="Shape 633"/>
          <p:cNvSpPr txBox="1">
            <a:spLocks noGrp="1"/>
          </p:cNvSpPr>
          <p:nvPr>
            <p:ph type="body" idx="4294967295"/>
          </p:nvPr>
        </p:nvSpPr>
        <p:spPr>
          <a:xfrm>
            <a:off x="3447486" y="1825632"/>
            <a:ext cx="8256834" cy="4547711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 marL="342900" indent="-160020">
              <a:spcBef>
                <a:spcPts val="0"/>
              </a:spcBef>
              <a:buClr>
                <a:srgbClr val="292929"/>
              </a:buClr>
              <a:buSzPct val="100000"/>
              <a:buFont typeface="Arial"/>
              <a:buChar char="●"/>
            </a:pPr>
            <a:r>
              <a:rPr lang="en-US" sz="2000" dirty="0" smtClean="0">
                <a:solidFill>
                  <a:schemeClr val="tx1"/>
                </a:solidFill>
              </a:rPr>
              <a:t> “ALLERGENS."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i="1" dirty="0">
                <a:solidFill>
                  <a:schemeClr val="tx1"/>
                </a:solidFill>
              </a:rPr>
              <a:t>Occupational Health and Safety in the Care and Use of Research Animals </a:t>
            </a:r>
            <a:r>
              <a:rPr lang="en-US" sz="2000" dirty="0">
                <a:solidFill>
                  <a:schemeClr val="tx1"/>
                </a:solidFill>
              </a:rPr>
              <a:t>. Washington, DC: The National Academies Press, 1997 </a:t>
            </a:r>
            <a:endParaRPr lang="en-US" sz="2000" dirty="0" smtClean="0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160020">
              <a:spcBef>
                <a:spcPts val="0"/>
              </a:spcBef>
              <a:buClr>
                <a:srgbClr val="292929"/>
              </a:buClr>
              <a:buSzPct val="100000"/>
              <a:buFont typeface="Arial"/>
              <a:buChar char="●"/>
            </a:pPr>
            <a:r>
              <a:rPr lang="en-US" sz="2000" dirty="0" smtClean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Laboratory Animal Allergy: An </a:t>
            </a: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Update. </a:t>
            </a:r>
            <a:r>
              <a:rPr lang="en-US" sz="2000" dirty="0" smtClean="0">
                <a:solidFill>
                  <a:schemeClr val="tx1"/>
                </a:solidFill>
              </a:rPr>
              <a:t>ILAR </a:t>
            </a:r>
            <a:r>
              <a:rPr lang="en-US" sz="2000" dirty="0">
                <a:solidFill>
                  <a:schemeClr val="tx1"/>
                </a:solidFill>
              </a:rPr>
              <a:t>J (2003) 44 (1): 28-51</a:t>
            </a:r>
            <a:endParaRPr lang="en-US" sz="2000" dirty="0" smtClean="0">
              <a:solidFill>
                <a:srgbClr val="292929"/>
              </a:solidFill>
              <a:ea typeface="Arial"/>
              <a:cs typeface="Arial"/>
              <a:sym typeface="Arial"/>
            </a:endParaRPr>
          </a:p>
          <a:p>
            <a:pPr marL="342900" indent="-160020">
              <a:spcBef>
                <a:spcPts val="0"/>
              </a:spcBef>
              <a:buClr>
                <a:srgbClr val="292929"/>
              </a:buClr>
              <a:buSzPct val="100000"/>
              <a:buFont typeface="Arial"/>
              <a:buChar char="●"/>
            </a:pP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Hypersensitivity. </a:t>
            </a: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Microbiology. Berkeley College. Beatty, </a:t>
            </a: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Robert. &lt;http://mcb.berkeley.edu/courses/mcb150/Lecture20/Lecture20(6</a:t>
            </a: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).</a:t>
            </a: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pdf&gt; </a:t>
            </a:r>
            <a:endParaRPr lang="en-US" sz="2000" dirty="0">
              <a:solidFill>
                <a:srgbClr val="292929"/>
              </a:solidFill>
              <a:ea typeface="Arial"/>
              <a:cs typeface="Arial"/>
              <a:sym typeface="Arial"/>
            </a:endParaRPr>
          </a:p>
          <a:p>
            <a:pPr marL="342900" indent="-160020">
              <a:spcBef>
                <a:spcPts val="329"/>
              </a:spcBef>
              <a:buClr>
                <a:srgbClr val="292929"/>
              </a:buClr>
              <a:buSzPct val="100000"/>
              <a:buFont typeface="Arial"/>
              <a:buChar char="●"/>
            </a:pP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 Laboratory </a:t>
            </a: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Animal </a:t>
            </a: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Allergy. </a:t>
            </a:r>
            <a:r>
              <a:rPr lang="de-DE" sz="2000" dirty="0" smtClean="0"/>
              <a:t>J </a:t>
            </a:r>
            <a:r>
              <a:rPr lang="de-DE" sz="2000" dirty="0"/>
              <a:t>Allergy Clin Immunol </a:t>
            </a:r>
            <a:r>
              <a:rPr lang="de-DE" sz="2000" dirty="0" smtClean="0"/>
              <a:t>1998;102:99-112.</a:t>
            </a:r>
          </a:p>
          <a:p>
            <a:pPr marL="342900" indent="-160020">
              <a:spcBef>
                <a:spcPts val="329"/>
              </a:spcBef>
              <a:buClr>
                <a:srgbClr val="292929"/>
              </a:buClr>
              <a:buSzPct val="100000"/>
              <a:buFont typeface="Arial"/>
              <a:buChar char="●"/>
            </a:pPr>
            <a:r>
              <a:rPr lang="en-US" sz="2000" dirty="0" smtClean="0"/>
              <a:t> Prevention </a:t>
            </a:r>
            <a:r>
              <a:rPr lang="en-US" sz="2000" dirty="0"/>
              <a:t>of laboratory animal allergy. </a:t>
            </a:r>
            <a:r>
              <a:rPr lang="en-US" sz="2000" dirty="0" err="1"/>
              <a:t>Occup</a:t>
            </a:r>
            <a:r>
              <a:rPr lang="en-US" sz="2000" dirty="0"/>
              <a:t> Med</a:t>
            </a:r>
            <a:r>
              <a:rPr lang="en-US" sz="2000" dirty="0" smtClean="0"/>
              <a:t> </a:t>
            </a:r>
            <a:r>
              <a:rPr lang="en-US" sz="2000" dirty="0"/>
              <a:t>2003;53:371–377</a:t>
            </a:r>
          </a:p>
          <a:p>
            <a:pPr marL="182880" indent="0">
              <a:spcBef>
                <a:spcPts val="329"/>
              </a:spcBef>
              <a:buClr>
                <a:srgbClr val="292929"/>
              </a:buClr>
              <a:buSzPct val="100000"/>
              <a:buNone/>
            </a:pPr>
            <a:endParaRPr lang="en-US" sz="2000" dirty="0" smtClean="0">
              <a:solidFill>
                <a:srgbClr val="292929"/>
              </a:solidFill>
              <a:ea typeface="Arial"/>
              <a:cs typeface="Arial"/>
              <a:sym typeface="Arial"/>
            </a:endParaRPr>
          </a:p>
          <a:p>
            <a:pPr marL="342900" indent="-160020">
              <a:spcBef>
                <a:spcPts val="329"/>
              </a:spcBef>
              <a:buClr>
                <a:srgbClr val="292929"/>
              </a:buClr>
              <a:buSzPct val="100000"/>
              <a:buFont typeface="Arial"/>
              <a:buChar char="●"/>
            </a:pPr>
            <a:endParaRPr lang="en-US" sz="2000" dirty="0" smtClean="0">
              <a:solidFill>
                <a:srgbClr val="292929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45167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 txBox="1">
            <a:spLocks noGrp="1"/>
          </p:cNvSpPr>
          <p:nvPr>
            <p:ph type="title" idx="4294967295"/>
          </p:nvPr>
        </p:nvSpPr>
        <p:spPr>
          <a:xfrm>
            <a:off x="1524000" y="142875"/>
            <a:ext cx="7042309" cy="1391603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References</a:t>
            </a:r>
          </a:p>
        </p:txBody>
      </p:sp>
      <p:sp>
        <p:nvSpPr>
          <p:cNvPr id="641" name="Shape 641"/>
          <p:cNvSpPr txBox="1">
            <a:spLocks noGrp="1"/>
          </p:cNvSpPr>
          <p:nvPr>
            <p:ph type="body" idx="4294967295"/>
          </p:nvPr>
        </p:nvSpPr>
        <p:spPr>
          <a:xfrm>
            <a:off x="3122772" y="2027397"/>
            <a:ext cx="7545228" cy="4090511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 marL="342900" indent="-160020">
              <a:spcBef>
                <a:spcPts val="0"/>
              </a:spcBef>
              <a:buClr>
                <a:srgbClr val="292929"/>
              </a:buClr>
              <a:buSzPct val="100000"/>
              <a:buFont typeface="Arial"/>
              <a:buChar char="●"/>
            </a:pP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 Laboratory </a:t>
            </a: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Animal Allergies. </a:t>
            </a:r>
            <a:r>
              <a:rPr lang="en-US" sz="2000" dirty="0" err="1">
                <a:solidFill>
                  <a:srgbClr val="292929"/>
                </a:solidFill>
                <a:ea typeface="Arial"/>
                <a:cs typeface="Arial"/>
                <a:sym typeface="Arial"/>
              </a:rPr>
              <a:t>Lowrie</a:t>
            </a: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, Jonathan, and Reid Boswell. SoCal Tri Branch </a:t>
            </a: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Symposium. University </a:t>
            </a: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of California, </a:t>
            </a: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LA </a:t>
            </a:r>
            <a:endParaRPr lang="en-US" sz="2000" dirty="0">
              <a:solidFill>
                <a:srgbClr val="292929"/>
              </a:solidFill>
              <a:ea typeface="Arial"/>
              <a:cs typeface="Arial"/>
              <a:sym typeface="Arial"/>
            </a:endParaRPr>
          </a:p>
          <a:p>
            <a:pPr marL="342900" indent="-160020">
              <a:spcBef>
                <a:spcPts val="329"/>
              </a:spcBef>
              <a:buClr>
                <a:srgbClr val="292929"/>
              </a:buClr>
              <a:buSzPct val="100000"/>
              <a:buFont typeface="Arial"/>
              <a:buChar char="●"/>
            </a:pPr>
            <a:r>
              <a:rPr lang="en-US" sz="2000" u="sng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 National Institute of Occupational Safety and Health</a:t>
            </a: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. &lt;http://cdc.gov/niosh </a:t>
            </a: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&gt;</a:t>
            </a:r>
          </a:p>
          <a:p>
            <a:pPr marL="342900" indent="-160020">
              <a:spcBef>
                <a:spcPts val="329"/>
              </a:spcBef>
              <a:buClr>
                <a:srgbClr val="292929"/>
              </a:buClr>
              <a:buSzPct val="100000"/>
              <a:buFont typeface="Arial"/>
              <a:buChar char="●"/>
            </a:pPr>
            <a:r>
              <a:rPr lang="en-US" sz="2000" dirty="0">
                <a:solidFill>
                  <a:srgbClr val="292929"/>
                </a:solidFill>
                <a:cs typeface="Arial"/>
                <a:sym typeface="Arial"/>
              </a:rPr>
              <a:t> </a:t>
            </a:r>
            <a:r>
              <a:rPr lang="en-US" sz="2000" dirty="0"/>
              <a:t>Exposure of laboratory animal care workers to airborne mouse and rat </a:t>
            </a:r>
            <a:r>
              <a:rPr lang="en-US" sz="2000" dirty="0" smtClean="0"/>
              <a:t>allergens. J </a:t>
            </a:r>
            <a:r>
              <a:rPr lang="en-US" sz="2000" dirty="0"/>
              <a:t>Am </a:t>
            </a:r>
            <a:r>
              <a:rPr lang="en-US" sz="2000" dirty="0" err="1"/>
              <a:t>Assoc</a:t>
            </a:r>
            <a:r>
              <a:rPr lang="en-US" sz="2000" dirty="0"/>
              <a:t> Lab </a:t>
            </a:r>
            <a:r>
              <a:rPr lang="en-US" sz="2000" dirty="0" err="1"/>
              <a:t>Anim</a:t>
            </a:r>
            <a:r>
              <a:rPr lang="en-US" sz="2000" dirty="0"/>
              <a:t> Sci. 2012;51(5):</a:t>
            </a:r>
            <a:r>
              <a:rPr lang="en-US" sz="2000" dirty="0" smtClean="0"/>
              <a:t>554-60</a:t>
            </a:r>
          </a:p>
          <a:p>
            <a:pPr marL="342900" indent="-160020">
              <a:spcBef>
                <a:spcPts val="329"/>
              </a:spcBef>
              <a:buClr>
                <a:srgbClr val="292929"/>
              </a:buClr>
              <a:buSzPct val="100000"/>
              <a:buFont typeface="Arial"/>
              <a:buChar char="●"/>
            </a:pPr>
            <a:r>
              <a:rPr lang="en-US" sz="2000" dirty="0"/>
              <a:t> </a:t>
            </a:r>
            <a:r>
              <a:rPr lang="en-US" sz="2000" dirty="0" smtClean="0"/>
              <a:t>Laboratory </a:t>
            </a:r>
            <a:r>
              <a:rPr lang="en-US" sz="2000" dirty="0"/>
              <a:t>Animal Allergens. </a:t>
            </a:r>
            <a:r>
              <a:rPr lang="sv-SE" sz="2000" dirty="0"/>
              <a:t>ILAR J (2001) 42 (1): 12-16</a:t>
            </a:r>
            <a:r>
              <a:rPr lang="sv-SE" sz="2000" dirty="0" smtClean="0"/>
              <a:t>.</a:t>
            </a:r>
          </a:p>
          <a:p>
            <a:pPr marL="342900" indent="-160020">
              <a:spcBef>
                <a:spcPts val="329"/>
              </a:spcBef>
              <a:buClr>
                <a:srgbClr val="292929"/>
              </a:buClr>
              <a:buSzPct val="100000"/>
              <a:buFont typeface="Arial"/>
              <a:buChar char="●"/>
            </a:pPr>
            <a:r>
              <a:rPr lang="en-US" sz="2000" u="sng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000" u="sng" dirty="0" err="1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BioReliance</a:t>
            </a:r>
            <a:r>
              <a:rPr lang="en-US" sz="2000" u="sng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&lt;http://www.bioreliance.com</a:t>
            </a: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&gt;</a:t>
            </a:r>
            <a:endParaRPr lang="en-US" sz="2000" dirty="0">
              <a:solidFill>
                <a:srgbClr val="292929"/>
              </a:solidFill>
              <a:ea typeface="Arial"/>
              <a:cs typeface="Arial"/>
              <a:sym typeface="Arial"/>
            </a:endParaRPr>
          </a:p>
          <a:p>
            <a:pPr marL="342900" indent="-160020">
              <a:spcBef>
                <a:spcPts val="329"/>
              </a:spcBef>
              <a:buClr>
                <a:srgbClr val="292929"/>
              </a:buClr>
              <a:buSzPct val="100000"/>
              <a:buFont typeface="Arial"/>
              <a:buChar char="●"/>
            </a:pPr>
            <a:r>
              <a:rPr lang="en-US" sz="2000" u="sng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 CDC-Centers for Disease Control and Prevention</a:t>
            </a:r>
            <a:r>
              <a:rPr lang="en-US" sz="2000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. &lt;http://www.cdc.gov</a:t>
            </a:r>
            <a:r>
              <a:rPr lang="en-US" sz="2000" dirty="0" smtClean="0">
                <a:solidFill>
                  <a:srgbClr val="292929"/>
                </a:solidFill>
                <a:ea typeface="Arial"/>
                <a:cs typeface="Arial"/>
                <a:sym typeface="Arial"/>
              </a:rPr>
              <a:t>&gt;</a:t>
            </a:r>
            <a:endParaRPr lang="en-US" sz="2000" dirty="0">
              <a:solidFill>
                <a:srgbClr val="292929"/>
              </a:solidFill>
              <a:ea typeface="Arial"/>
              <a:cs typeface="Arial"/>
              <a:sym typeface="Arial"/>
            </a:endParaRPr>
          </a:p>
          <a:p>
            <a:pPr marL="342900" indent="-160020">
              <a:spcBef>
                <a:spcPts val="329"/>
              </a:spcBef>
              <a:buClr>
                <a:srgbClr val="292929"/>
              </a:buClr>
              <a:buSzPct val="100000"/>
              <a:buFont typeface="Arial"/>
              <a:buChar char="●"/>
            </a:pPr>
            <a:endParaRPr lang="en-US" sz="2000" dirty="0">
              <a:sym typeface="Arial"/>
            </a:endParaRPr>
          </a:p>
          <a:p>
            <a:pPr marL="0" indent="0">
              <a:spcBef>
                <a:spcPts val="329"/>
              </a:spcBef>
              <a:buNone/>
            </a:pPr>
            <a:endParaRPr dirty="0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01120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Lab Animal Allergies (LAA)</a:t>
            </a:r>
          </a:p>
        </p:txBody>
      </p:sp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3832184" y="1780099"/>
            <a:ext cx="6561496" cy="4937759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320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dirty="0">
                <a:sym typeface="Arial"/>
                <a:rtl val="0"/>
              </a:rPr>
              <a:t>Significant occupational hazard!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lang="en-US" sz="2800" dirty="0">
              <a:sym typeface="Arial"/>
              <a:rtl val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800" dirty="0">
                <a:sym typeface="Arial"/>
                <a:rtl val="0"/>
              </a:rPr>
              <a:t> Approximately 2 million workers have jobs that require contact with animals or animal </a:t>
            </a:r>
            <a:r>
              <a:rPr lang="en-US" sz="2800" dirty="0" smtClean="0">
                <a:sym typeface="Arial"/>
                <a:rtl val="0"/>
              </a:rPr>
              <a:t>products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lang="en-US" sz="2800" dirty="0">
              <a:sym typeface="Arial"/>
              <a:rtl val="0"/>
            </a:endParaRPr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800" dirty="0">
                <a:sym typeface="Arial"/>
                <a:rtl val="0"/>
              </a:rPr>
              <a:t> </a:t>
            </a:r>
            <a:r>
              <a:rPr lang="en-US" sz="2800" dirty="0" smtClean="0">
                <a:sym typeface="Arial"/>
                <a:rtl val="0"/>
              </a:rPr>
              <a:t>Multiple sources estimated </a:t>
            </a:r>
            <a:r>
              <a:rPr lang="en-US" sz="2800" dirty="0">
                <a:sym typeface="Arial"/>
                <a:rtl val="0"/>
              </a:rPr>
              <a:t>prevalence of animal allergies in </a:t>
            </a:r>
            <a:r>
              <a:rPr lang="en-US" sz="2800" dirty="0" smtClean="0">
                <a:sym typeface="Arial"/>
                <a:rtl val="0"/>
              </a:rPr>
              <a:t>workers range </a:t>
            </a:r>
            <a:r>
              <a:rPr lang="en-US" sz="2800" dirty="0">
                <a:sym typeface="Arial"/>
                <a:rtl val="0"/>
              </a:rPr>
              <a:t>from </a:t>
            </a:r>
            <a:r>
              <a:rPr lang="en-US" sz="2800" dirty="0" smtClean="0">
                <a:sym typeface="Arial"/>
                <a:rtl val="0"/>
              </a:rPr>
              <a:t>5% </a:t>
            </a:r>
            <a:r>
              <a:rPr lang="en-US" sz="2800" dirty="0">
                <a:sym typeface="Arial"/>
                <a:rtl val="0"/>
              </a:rPr>
              <a:t>to </a:t>
            </a:r>
            <a:r>
              <a:rPr lang="en-US" sz="2800" dirty="0" smtClean="0">
                <a:sym typeface="Arial"/>
                <a:rtl val="0"/>
              </a:rPr>
              <a:t>40%</a:t>
            </a:r>
            <a:endParaRPr lang="en-US" sz="2800" dirty="0"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3238911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6" name="Shape 64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324101" y="523868"/>
            <a:ext cx="190484" cy="1142978"/>
          </a:xfrm>
          <a:prstGeom prst="rect">
            <a:avLst/>
          </a:prstGeom>
        </p:spPr>
      </p:pic>
      <p:pic>
        <p:nvPicPr>
          <p:cNvPr id="648" name="Shape 64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1524000" y="248349"/>
            <a:ext cx="9144000" cy="607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1108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>
            <a:spLocks noGrp="1"/>
          </p:cNvSpPr>
          <p:nvPr>
            <p:ph type="title" idx="4294967295"/>
          </p:nvPr>
        </p:nvSpPr>
        <p:spPr>
          <a:xfrm>
            <a:off x="2386147" y="352698"/>
            <a:ext cx="10062754" cy="972775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Routes of Exposure </a:t>
            </a:r>
            <a:r>
              <a:rPr lang="en-US" sz="400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to </a:t>
            </a:r>
            <a:r>
              <a:rPr lang="en-US" sz="4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Allergens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body" idx="4294967295"/>
          </p:nvPr>
        </p:nvSpPr>
        <p:spPr>
          <a:xfrm>
            <a:off x="3057698" y="1956218"/>
            <a:ext cx="3378994" cy="4525200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>
              <a:lnSpc>
                <a:spcPct val="80000"/>
              </a:lnSpc>
              <a:buSzPct val="98765"/>
            </a:pPr>
            <a:r>
              <a:rPr lang="en-US" sz="2399" dirty="0">
                <a:solidFill>
                  <a:srgbClr val="292929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800" i="1" dirty="0">
                <a:sym typeface="Arial"/>
                <a:rtl val="0"/>
              </a:rPr>
              <a:t>Inhalation of airborne allergens</a:t>
            </a:r>
          </a:p>
          <a:p>
            <a:pPr lvl="1">
              <a:lnSpc>
                <a:spcPct val="80000"/>
              </a:lnSpc>
              <a:buSzPct val="98765"/>
              <a:buFont typeface="Arial" panose="020B0604020202020204" pitchFamily="34" charset="0"/>
              <a:buChar char="•"/>
            </a:pPr>
            <a:r>
              <a:rPr lang="en-US" sz="2680" i="1" dirty="0">
                <a:sym typeface="Arial"/>
                <a:rtl val="0"/>
              </a:rPr>
              <a:t> </a:t>
            </a:r>
            <a:r>
              <a:rPr lang="en-US" sz="2400" i="1" dirty="0">
                <a:sym typeface="Arial"/>
                <a:rtl val="0"/>
              </a:rPr>
              <a:t>Most common form of exposure</a:t>
            </a:r>
          </a:p>
          <a:p>
            <a:pPr>
              <a:lnSpc>
                <a:spcPct val="80000"/>
              </a:lnSpc>
              <a:buSzPct val="98765"/>
            </a:pPr>
            <a:r>
              <a:rPr lang="en-US" sz="2880" i="1" dirty="0">
                <a:sym typeface="Arial"/>
                <a:rtl val="0"/>
              </a:rPr>
              <a:t> </a:t>
            </a:r>
            <a:r>
              <a:rPr lang="en-US" sz="2800" i="1" dirty="0">
                <a:sym typeface="Arial"/>
                <a:rtl val="0"/>
              </a:rPr>
              <a:t>Skin contact</a:t>
            </a:r>
          </a:p>
          <a:p>
            <a:pPr>
              <a:lnSpc>
                <a:spcPct val="80000"/>
              </a:lnSpc>
              <a:buSzPct val="98765"/>
            </a:pPr>
            <a:r>
              <a:rPr lang="en-US" sz="2800" i="1" dirty="0">
                <a:sym typeface="Arial"/>
                <a:rtl val="0"/>
              </a:rPr>
              <a:t> Eye contact</a:t>
            </a:r>
          </a:p>
          <a:p>
            <a:pPr>
              <a:lnSpc>
                <a:spcPct val="80000"/>
              </a:lnSpc>
              <a:buSzPct val="98765"/>
            </a:pPr>
            <a:r>
              <a:rPr lang="en-US" sz="2800" i="1" dirty="0">
                <a:sym typeface="Arial"/>
                <a:rtl val="0"/>
              </a:rPr>
              <a:t> Ingestion</a:t>
            </a:r>
          </a:p>
          <a:p>
            <a:pPr lvl="1">
              <a:lnSpc>
                <a:spcPct val="80000"/>
              </a:lnSpc>
              <a:buSzPct val="98765"/>
              <a:buFont typeface="Arial" panose="020B0604020202020204" pitchFamily="34" charset="0"/>
              <a:buChar char="•"/>
            </a:pPr>
            <a:r>
              <a:rPr lang="en-US" sz="2400" i="1" dirty="0">
                <a:sym typeface="Arial"/>
                <a:rtl val="0"/>
              </a:rPr>
              <a:t>Via inhalation</a:t>
            </a:r>
          </a:p>
          <a:p>
            <a:pPr>
              <a:lnSpc>
                <a:spcPct val="80000"/>
              </a:lnSpc>
              <a:buSzPct val="98765"/>
            </a:pPr>
            <a:endParaRPr lang="en-US" sz="2880" i="1" dirty="0">
              <a:sym typeface="Arial"/>
              <a:rtl val="0"/>
            </a:endParaRPr>
          </a:p>
        </p:txBody>
      </p:sp>
      <p:pic>
        <p:nvPicPr>
          <p:cNvPr id="546" name="Shape 54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705593" y="2743200"/>
            <a:ext cx="3162285" cy="209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201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0134" y="525946"/>
            <a:ext cx="6589199" cy="841636"/>
          </a:xfrm>
        </p:spPr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isk Factors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612571" y="1341456"/>
            <a:ext cx="9418320" cy="5044890"/>
          </a:xfrm>
        </p:spPr>
        <p:txBody>
          <a:bodyPr>
            <a:noAutofit/>
          </a:bodyPr>
          <a:lstStyle/>
          <a:p>
            <a:pPr marL="342896" lvl="5" indent="-342896"/>
            <a:r>
              <a:rPr lang="en-US" sz="2520" dirty="0"/>
              <a:t> If you have pre-existing allergic disease, your risk of allergic reactions to lab animals is up to 73%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20" dirty="0" smtClean="0"/>
              <a:t>Existing </a:t>
            </a:r>
            <a:r>
              <a:rPr lang="en-US" sz="2320" dirty="0"/>
              <a:t>Allergy to pets or other </a:t>
            </a:r>
            <a:r>
              <a:rPr lang="en-US" sz="2320" dirty="0" smtClean="0"/>
              <a:t>species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20" dirty="0" smtClean="0"/>
              <a:t>Allergies </a:t>
            </a:r>
            <a:r>
              <a:rPr lang="en-US" sz="2320" dirty="0"/>
              <a:t>to other things, including hay fever, allergic skin rashes, allergic asthma, food </a:t>
            </a:r>
            <a:r>
              <a:rPr lang="en-US" sz="2320" dirty="0" smtClean="0"/>
              <a:t>allergies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20" dirty="0" err="1" smtClean="0"/>
              <a:t>Atopy</a:t>
            </a:r>
            <a:endParaRPr lang="en-US" sz="2320" dirty="0"/>
          </a:p>
          <a:p>
            <a:r>
              <a:rPr lang="en-US" sz="2520" dirty="0" smtClean="0"/>
              <a:t> Intensity </a:t>
            </a:r>
            <a:r>
              <a:rPr lang="en-US" sz="2520" dirty="0"/>
              <a:t>/ duration of animal allergen </a:t>
            </a:r>
            <a:r>
              <a:rPr lang="en-US" sz="2520" dirty="0" smtClean="0"/>
              <a:t>exposure </a:t>
            </a:r>
          </a:p>
          <a:p>
            <a:pPr marL="800092" lvl="5" indent="-342896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60" dirty="0"/>
              <a:t>Airborne contamination</a:t>
            </a:r>
          </a:p>
          <a:p>
            <a:pPr marL="800092" lvl="5" indent="-342896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60" dirty="0"/>
              <a:t>Skin/eye contact</a:t>
            </a:r>
          </a:p>
          <a:p>
            <a:pPr marL="800092" lvl="5" indent="-342896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60" dirty="0"/>
              <a:t>Secondhand from co-workers</a:t>
            </a:r>
          </a:p>
          <a:p>
            <a:pPr marL="800092" lvl="5" indent="-342896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160" dirty="0"/>
              <a:t>Brought home on </a:t>
            </a:r>
            <a:r>
              <a:rPr lang="en-US" sz="2160" dirty="0" smtClean="0"/>
              <a:t>clothing</a:t>
            </a:r>
            <a:endParaRPr lang="en-US" sz="2160" i="1" dirty="0"/>
          </a:p>
        </p:txBody>
      </p:sp>
    </p:spTree>
    <p:extLst>
      <p:ext uri="{BB962C8B-B14F-4D97-AF65-F5344CB8AC3E}">
        <p14:creationId xmlns:p14="http://schemas.microsoft.com/office/powerpoint/2010/main" val="26641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title"/>
          </p:nvPr>
        </p:nvSpPr>
        <p:spPr>
          <a:xfrm>
            <a:off x="2238375" y="-69663"/>
            <a:ext cx="7543800" cy="1450757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Animal Allergens</a:t>
            </a:r>
          </a:p>
        </p:txBody>
      </p:sp>
      <p:pic>
        <p:nvPicPr>
          <p:cNvPr id="530" name="Shape 5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652838" y="1476383"/>
            <a:ext cx="4848210" cy="5381617"/>
          </a:xfrm>
          <a:prstGeom prst="rect">
            <a:avLst/>
          </a:prstGeom>
        </p:spPr>
      </p:pic>
      <p:sp>
        <p:nvSpPr>
          <p:cNvPr id="531" name="Shape 531"/>
          <p:cNvSpPr txBox="1"/>
          <p:nvPr/>
        </p:nvSpPr>
        <p:spPr>
          <a:xfrm>
            <a:off x="3699033" y="2519439"/>
            <a:ext cx="1202039" cy="1290938"/>
          </a:xfrm>
          <a:prstGeom prst="rect">
            <a:avLst/>
          </a:prstGeom>
        </p:spPr>
        <p:txBody>
          <a:bodyPr lIns="34290" tIns="34290" rIns="34290" bIns="34290" anchor="ctr" anchorCtr="0">
            <a:noAutofit/>
          </a:bodyPr>
          <a:lstStyle/>
          <a:p>
            <a:pPr algn="ctr">
              <a:lnSpc>
                <a:spcPct val="120138"/>
              </a:lnSpc>
            </a:pPr>
            <a:r>
              <a:rPr lang="en-US" kern="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Serum</a:t>
            </a:r>
          </a:p>
        </p:txBody>
      </p:sp>
      <p:sp>
        <p:nvSpPr>
          <p:cNvPr id="532" name="Shape 532"/>
          <p:cNvSpPr txBox="1"/>
          <p:nvPr/>
        </p:nvSpPr>
        <p:spPr>
          <a:xfrm>
            <a:off x="3751285" y="4542679"/>
            <a:ext cx="1157602" cy="1268730"/>
          </a:xfrm>
          <a:prstGeom prst="rect">
            <a:avLst/>
          </a:prstGeom>
        </p:spPr>
        <p:txBody>
          <a:bodyPr lIns="34290" tIns="34290" rIns="34290" bIns="34290" anchor="ctr" anchorCtr="0">
            <a:noAutofit/>
          </a:bodyPr>
          <a:lstStyle/>
          <a:p>
            <a:pPr algn="ctr">
              <a:lnSpc>
                <a:spcPct val="120138"/>
              </a:lnSpc>
            </a:pPr>
            <a:r>
              <a:rPr lang="en-US" kern="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  <a:rtl val="0"/>
              </a:rPr>
              <a:t>Fur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x="5492162" y="5545999"/>
            <a:ext cx="1157602" cy="1268730"/>
          </a:xfrm>
          <a:prstGeom prst="rect">
            <a:avLst/>
          </a:prstGeom>
        </p:spPr>
        <p:txBody>
          <a:bodyPr lIns="34290" tIns="34290" rIns="34290" bIns="34290" anchor="ctr" anchorCtr="0">
            <a:noAutofit/>
          </a:bodyPr>
          <a:lstStyle/>
          <a:p>
            <a:pPr algn="ctr">
              <a:lnSpc>
                <a:spcPct val="120138"/>
              </a:lnSpc>
            </a:pPr>
            <a:r>
              <a:rPr lang="en-US" kern="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  <a:rtl val="0"/>
              </a:rPr>
              <a:t>Scales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7222458" y="4542679"/>
            <a:ext cx="1157602" cy="1268730"/>
          </a:xfrm>
          <a:prstGeom prst="rect">
            <a:avLst/>
          </a:prstGeom>
        </p:spPr>
        <p:txBody>
          <a:bodyPr lIns="34290" tIns="34290" rIns="34290" bIns="34290" anchor="ctr" anchorCtr="0">
            <a:noAutofit/>
          </a:bodyPr>
          <a:lstStyle/>
          <a:p>
            <a:pPr algn="ctr">
              <a:lnSpc>
                <a:spcPct val="120138"/>
              </a:lnSpc>
            </a:pPr>
            <a:r>
              <a:rPr lang="en-US" kern="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  <a:rtl val="0"/>
              </a:rPr>
              <a:t>Urine </a:t>
            </a:r>
          </a:p>
          <a:p>
            <a:pPr algn="ctr">
              <a:lnSpc>
                <a:spcPct val="120138"/>
              </a:lnSpc>
            </a:pPr>
            <a:r>
              <a:rPr lang="en-US" kern="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and </a:t>
            </a:r>
          </a:p>
          <a:p>
            <a:pPr algn="ctr">
              <a:lnSpc>
                <a:spcPct val="120138"/>
              </a:lnSpc>
            </a:pPr>
            <a:r>
              <a:rPr lang="en-US" kern="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  <a:rtl val="0"/>
              </a:rPr>
              <a:t>Saliva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7244409" y="2500543"/>
            <a:ext cx="1157602" cy="1267133"/>
          </a:xfrm>
          <a:prstGeom prst="rect">
            <a:avLst/>
          </a:prstGeom>
        </p:spPr>
        <p:txBody>
          <a:bodyPr lIns="34290" tIns="34290" rIns="34290" bIns="34290" anchor="ctr" anchorCtr="0">
            <a:noAutofit/>
          </a:bodyPr>
          <a:lstStyle/>
          <a:p>
            <a:pPr algn="ctr">
              <a:lnSpc>
                <a:spcPct val="120138"/>
              </a:lnSpc>
            </a:pPr>
            <a:r>
              <a:rPr lang="en-US" kern="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  <a:rtl val="0"/>
              </a:rPr>
              <a:t>Pet</a:t>
            </a:r>
          </a:p>
          <a:p>
            <a:pPr algn="ctr">
              <a:lnSpc>
                <a:spcPct val="120138"/>
              </a:lnSpc>
            </a:pPr>
            <a:r>
              <a:rPr lang="en-US" kern="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  <a:rtl val="0"/>
              </a:rPr>
              <a:t>Dander</a:t>
            </a:r>
          </a:p>
        </p:txBody>
      </p:sp>
      <p:sp>
        <p:nvSpPr>
          <p:cNvPr id="536" name="Shape 536"/>
          <p:cNvSpPr txBox="1"/>
          <p:nvPr/>
        </p:nvSpPr>
        <p:spPr>
          <a:xfrm>
            <a:off x="5485472" y="1524449"/>
            <a:ext cx="1160775" cy="1268730"/>
          </a:xfrm>
          <a:prstGeom prst="rect">
            <a:avLst/>
          </a:prstGeom>
        </p:spPr>
        <p:txBody>
          <a:bodyPr lIns="34290" tIns="34290" rIns="34290" bIns="34290" anchor="ctr" anchorCtr="0">
            <a:noAutofit/>
          </a:bodyPr>
          <a:lstStyle/>
          <a:p>
            <a:pPr algn="ctr">
              <a:lnSpc>
                <a:spcPct val="120138"/>
              </a:lnSpc>
            </a:pPr>
            <a:r>
              <a:rPr lang="en-US" kern="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Endotoxin</a:t>
            </a:r>
          </a:p>
        </p:txBody>
      </p:sp>
      <p:sp>
        <p:nvSpPr>
          <p:cNvPr id="537" name="Shape 537"/>
          <p:cNvSpPr txBox="1"/>
          <p:nvPr/>
        </p:nvSpPr>
        <p:spPr>
          <a:xfrm>
            <a:off x="5490153" y="3568680"/>
            <a:ext cx="1157602" cy="1267133"/>
          </a:xfrm>
          <a:prstGeom prst="rect">
            <a:avLst/>
          </a:prstGeom>
        </p:spPr>
        <p:txBody>
          <a:bodyPr lIns="34290" tIns="34290" rIns="34290" bIns="34290" anchor="ctr" anchorCtr="0">
            <a:noAutofit/>
          </a:bodyPr>
          <a:lstStyle/>
          <a:p>
            <a:pPr algn="ctr">
              <a:lnSpc>
                <a:spcPct val="120138"/>
              </a:lnSpc>
            </a:pPr>
            <a:r>
              <a:rPr lang="en-US" kern="0" dirty="0">
                <a:solidFill>
                  <a:srgbClr val="292929"/>
                </a:solidFill>
                <a:latin typeface="Arial"/>
                <a:ea typeface="Arial"/>
                <a:cs typeface="Arial"/>
                <a:sym typeface="Arial"/>
                <a:rtl val="0"/>
              </a:rPr>
              <a:t>Allergens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47384" y="5837535"/>
            <a:ext cx="3380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about the non-animal allergens?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116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>
            <a:spLocks noGrp="1"/>
          </p:cNvSpPr>
          <p:nvPr>
            <p:ph type="title"/>
          </p:nvPr>
        </p:nvSpPr>
        <p:spPr>
          <a:xfrm>
            <a:off x="574633" y="383158"/>
            <a:ext cx="11416145" cy="1322647"/>
          </a:xfrm>
          <a:prstGeom prst="rect">
            <a:avLst/>
          </a:prstGeom>
        </p:spPr>
        <p:txBody>
          <a:bodyPr vert="horz" lIns="34290" tIns="34290" rIns="34290" bIns="34290" rtlCol="0" anchor="b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But the room doesn’t smell </a:t>
            </a:r>
            <a:r>
              <a:rPr lang="en-US" sz="3200" dirty="0" smtClean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bad, and I can’t see dust…</a:t>
            </a:r>
            <a:br>
              <a:rPr lang="en-US" sz="3200" dirty="0" smtClean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3200" dirty="0" smtClean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Respiratory exposure?</a:t>
            </a:r>
          </a:p>
        </p:txBody>
      </p:sp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2619656" y="1645921"/>
            <a:ext cx="7774024" cy="4937759"/>
          </a:xfrm>
          <a:prstGeom prst="rect">
            <a:avLst/>
          </a:prstGeom>
        </p:spPr>
        <p:txBody>
          <a:bodyPr vert="horz" lIns="34290" tIns="34290" rIns="34290" bIns="34290" rtlCol="0" anchor="t" anchorCtr="0">
            <a:noAutofit/>
          </a:bodyPr>
          <a:lstStyle/>
          <a:p>
            <a:pPr marL="1051560" lvl="1" indent="-411480">
              <a:lnSpc>
                <a:spcPct val="120089"/>
              </a:lnSpc>
              <a:spcBef>
                <a:spcPts val="507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292929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Nanogram</a:t>
            </a:r>
            <a:r>
              <a:rPr lang="en-US" sz="2800" dirty="0">
                <a:solidFill>
                  <a:srgbClr val="292929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concentrations can elicit symptoms (ppb)</a:t>
            </a:r>
          </a:p>
          <a:p>
            <a:pPr marL="640080" lvl="1">
              <a:lnSpc>
                <a:spcPct val="120089"/>
              </a:lnSpc>
              <a:spcBef>
                <a:spcPts val="507"/>
              </a:spcBef>
              <a:buClr>
                <a:srgbClr val="292929"/>
              </a:buClr>
            </a:pPr>
            <a:endParaRPr sz="2800" dirty="0">
              <a:solidFill>
                <a:srgbClr val="29292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0383" y="3088335"/>
            <a:ext cx="5143500" cy="319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873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452" y="470263"/>
            <a:ext cx="11460480" cy="8229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Major Animal Allergens in Rodent Facilities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1164" y="1645921"/>
            <a:ext cx="3809076" cy="4937759"/>
          </a:xfrm>
        </p:spPr>
        <p:txBody>
          <a:bodyPr/>
          <a:lstStyle/>
          <a:p>
            <a:r>
              <a:rPr lang="en-US" sz="2800" dirty="0" smtClean="0"/>
              <a:t> Rat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Rat </a:t>
            </a:r>
            <a:r>
              <a:rPr lang="en-US" dirty="0"/>
              <a:t>n</a:t>
            </a:r>
            <a:r>
              <a:rPr lang="en-US" dirty="0" smtClean="0"/>
              <a:t> 1 urinary protein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Salivary proteins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800" dirty="0" smtClean="0"/>
              <a:t> Mouse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Mus</a:t>
            </a:r>
            <a:r>
              <a:rPr lang="en-US" dirty="0" smtClean="0"/>
              <a:t> m 1 urinary protein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Higher levels in male mouse urine than female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4089" y="3576089"/>
            <a:ext cx="22764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2515" y="271333"/>
            <a:ext cx="11460480" cy="82296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3100" dirty="0"/>
              <a:t>Human exposure to allergens is directly related to the normal activities of an animal:</a:t>
            </a:r>
            <a:r>
              <a:rPr lang="en-US" sz="1620" dirty="0"/>
              <a:t/>
            </a:r>
            <a:br>
              <a:rPr lang="en-US" sz="1620" dirty="0"/>
            </a:br>
            <a:r>
              <a:rPr lang="en-US" sz="1620" dirty="0"/>
              <a:t/>
            </a:r>
            <a:br>
              <a:rPr lang="en-US" sz="1620" dirty="0"/>
            </a:br>
            <a:r>
              <a:rPr lang="en-US" sz="1620" dirty="0"/>
              <a:t/>
            </a:r>
            <a:br>
              <a:rPr lang="en-US" sz="162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>
          <a:xfrm>
            <a:off x="6923314" y="1645921"/>
            <a:ext cx="4902926" cy="4937759"/>
          </a:xfrm>
        </p:spPr>
        <p:txBody>
          <a:bodyPr/>
          <a:lstStyle/>
          <a:p>
            <a:r>
              <a:rPr lang="en-US" sz="2520" dirty="0"/>
              <a:t>#1: Urinary Proteins </a:t>
            </a:r>
          </a:p>
          <a:p>
            <a:endParaRPr lang="en-US" sz="2520" dirty="0"/>
          </a:p>
          <a:p>
            <a:pPr marL="0" indent="0">
              <a:buNone/>
            </a:pPr>
            <a:r>
              <a:rPr lang="en-US" sz="2520" dirty="0"/>
              <a:t>AND</a:t>
            </a:r>
          </a:p>
          <a:p>
            <a:endParaRPr lang="en-US" sz="252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Dander/hair contaminated with saliva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Bedding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Food dust</a:t>
            </a:r>
          </a:p>
          <a:p>
            <a:pPr marL="0" indent="0">
              <a:buNone/>
            </a:pPr>
            <a:r>
              <a:rPr lang="en-US" sz="2520" dirty="0"/>
              <a:t/>
            </a:r>
            <a:br>
              <a:rPr lang="en-US" sz="2520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1658" y="3250739"/>
            <a:ext cx="4163395" cy="31185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12127" y="2299709"/>
            <a:ext cx="3461143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60" kern="0" dirty="0">
                <a:solidFill>
                  <a:srgbClr val="000000"/>
                </a:solidFill>
                <a:cs typeface="Arial"/>
                <a:sym typeface="Arial"/>
                <a:rtl val="0"/>
              </a:rPr>
              <a:t>In this picture, what are the potential allergens?</a:t>
            </a:r>
          </a:p>
          <a:p>
            <a:endParaRPr lang="en-US" sz="1260" kern="0" dirty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4496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1452</Words>
  <Application>Microsoft Office PowerPoint</Application>
  <PresentationFormat>Custom</PresentationFormat>
  <Paragraphs>272</Paragraphs>
  <Slides>30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Wisp</vt:lpstr>
      <vt:lpstr>1_Wisp</vt:lpstr>
      <vt:lpstr>Lab Animal Safety:  Part 2: Laboratory Animal Allergies and Allergy Prevention</vt:lpstr>
      <vt:lpstr>Laboratory Animal Allergies</vt:lpstr>
      <vt:lpstr>Lab Animal Allergies (LAA)</vt:lpstr>
      <vt:lpstr>Routes of Exposure to Allergens</vt:lpstr>
      <vt:lpstr>Risk Factors</vt:lpstr>
      <vt:lpstr>Animal Allergens</vt:lpstr>
      <vt:lpstr>But the room doesn’t smell bad, and I can’t see dust…  Respiratory exposure?</vt:lpstr>
      <vt:lpstr>Major Animal Allergens in Rodent Facilities</vt:lpstr>
      <vt:lpstr>Human exposure to allergens is directly related to the normal activities of an animal:    </vt:lpstr>
      <vt:lpstr>Types of Allergens common in Animal Facilities</vt:lpstr>
      <vt:lpstr>Medical Surveillance Programs</vt:lpstr>
      <vt:lpstr>Allergic Reactions  “Hypersensitivity Reactions”</vt:lpstr>
      <vt:lpstr>Health issues:  Hypersensitivity Reaction Overview</vt:lpstr>
      <vt:lpstr>Type I or Immediate Hypersensitivity </vt:lpstr>
      <vt:lpstr>Anaphylaxis: Emergency</vt:lpstr>
      <vt:lpstr>Type II, III, or VI Hypersensitivity </vt:lpstr>
      <vt:lpstr>Allergy Onset Statistics</vt:lpstr>
      <vt:lpstr>Lab Animal Allergy and Asthma Onset Statistics: Example population</vt:lpstr>
      <vt:lpstr>Allergy summary: What does this mean for me?</vt:lpstr>
      <vt:lpstr>Prevention and Treatment of Lab Animal Allergies</vt:lpstr>
      <vt:lpstr>NIOSH Recommendations</vt:lpstr>
      <vt:lpstr>NIOSH Recommendations</vt:lpstr>
      <vt:lpstr>PPE</vt:lpstr>
      <vt:lpstr>Work Practices and Prevention</vt:lpstr>
      <vt:lpstr>Allergen containment within the facility </vt:lpstr>
      <vt:lpstr>If you might be allergic to our animals…</vt:lpstr>
      <vt:lpstr>Questions?</vt:lpstr>
      <vt:lpstr>References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Animal Safety:  Part 2: Laboratory Animal Allergies and Allergy Prevention</dc:title>
  <dc:creator>Alyssa McIntyre</dc:creator>
  <cp:lastModifiedBy>Cristy McGoff</cp:lastModifiedBy>
  <cp:revision>35</cp:revision>
  <dcterms:created xsi:type="dcterms:W3CDTF">2014-08-07T18:13:47Z</dcterms:created>
  <dcterms:modified xsi:type="dcterms:W3CDTF">2014-10-28T20:49:59Z</dcterms:modified>
</cp:coreProperties>
</file>